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63" r:id="rId2"/>
    <p:sldId id="290" r:id="rId3"/>
    <p:sldId id="296" r:id="rId4"/>
    <p:sldId id="298" r:id="rId5"/>
    <p:sldId id="295" r:id="rId6"/>
    <p:sldId id="267" r:id="rId7"/>
    <p:sldId id="269" r:id="rId8"/>
    <p:sldId id="270" r:id="rId9"/>
    <p:sldId id="297" r:id="rId10"/>
    <p:sldId id="272" r:id="rId11"/>
    <p:sldId id="293" r:id="rId12"/>
    <p:sldId id="274" r:id="rId13"/>
    <p:sldId id="275" r:id="rId14"/>
    <p:sldId id="299" r:id="rId15"/>
    <p:sldId id="276" r:id="rId16"/>
    <p:sldId id="289" r:id="rId17"/>
    <p:sldId id="285" r:id="rId18"/>
    <p:sldId id="287" r:id="rId19"/>
    <p:sldId id="286" r:id="rId20"/>
    <p:sldId id="282"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77" autoAdjust="0"/>
  </p:normalViewPr>
  <p:slideViewPr>
    <p:cSldViewPr snapToGrid="0" snapToObjects="1">
      <p:cViewPr>
        <p:scale>
          <a:sx n="90" d="100"/>
          <a:sy n="90" d="100"/>
        </p:scale>
        <p:origin x="-816" y="-1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7169854909641E-2"/>
          <c:y val="0.18691541674561057"/>
          <c:w val="0.89004689680426385"/>
          <c:h val="0.6631185636825708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bg2"/>
              </a:solidFill>
              <a:ln>
                <a:noFill/>
              </a:ln>
              <a:effectLst/>
            </c:spPr>
          </c:dPt>
          <c:dPt>
            <c:idx val="1"/>
            <c:invertIfNegative val="0"/>
            <c:bubble3D val="0"/>
            <c:spPr>
              <a:solidFill>
                <a:schemeClr val="accent6"/>
              </a:solidFill>
              <a:ln>
                <a:noFill/>
              </a:ln>
              <a:effectLst/>
            </c:spPr>
          </c:dPt>
          <c:dPt>
            <c:idx val="2"/>
            <c:invertIfNegative val="0"/>
            <c:bubble3D val="0"/>
            <c:spPr>
              <a:solidFill>
                <a:schemeClr val="accent2"/>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Sheet1!$A$1:$C$1</c:f>
              <c:strCache>
                <c:ptCount val="3"/>
                <c:pt idx="0">
                  <c:v>Legacy Server - HDD</c:v>
                </c:pt>
                <c:pt idx="1">
                  <c:v>ThinkServer RD 650 - SATA SSD</c:v>
                </c:pt>
                <c:pt idx="2">
                  <c:v>ThinkServer RD 650 - NVMe</c:v>
                </c:pt>
              </c:strCache>
            </c:strRef>
          </c:cat>
          <c:val>
            <c:numRef>
              <c:f>Sheet1!$A$2:$C$2</c:f>
              <c:numCache>
                <c:formatCode>General</c:formatCode>
                <c:ptCount val="3"/>
                <c:pt idx="0">
                  <c:v>3560.2</c:v>
                </c:pt>
                <c:pt idx="1">
                  <c:v>9524.799999999992</c:v>
                </c:pt>
                <c:pt idx="2">
                  <c:v>25062.1</c:v>
                </c:pt>
              </c:numCache>
            </c:numRef>
          </c:val>
        </c:ser>
        <c:dLbls>
          <c:showLegendKey val="0"/>
          <c:showVal val="0"/>
          <c:showCatName val="0"/>
          <c:showSerName val="0"/>
          <c:showPercent val="0"/>
          <c:showBubbleSize val="0"/>
        </c:dLbls>
        <c:gapWidth val="219"/>
        <c:overlap val="-27"/>
        <c:axId val="36836864"/>
        <c:axId val="36838400"/>
      </c:barChart>
      <c:catAx>
        <c:axId val="368368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838400"/>
        <c:crosses val="autoZero"/>
        <c:auto val="1"/>
        <c:lblAlgn val="ctr"/>
        <c:lblOffset val="100"/>
        <c:tickLblSkip val="1"/>
        <c:noMultiLvlLbl val="0"/>
      </c:catAx>
      <c:valAx>
        <c:axId val="368384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crossAx val="3683686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4ED75B-8A5A-FD44-9880-573D936C7147}" type="datetimeFigureOut">
              <a:rPr lang="en-US" smtClean="0"/>
              <a:pPr/>
              <a:t>12/4/2015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FD6BD9-1CF7-F24C-93F0-DF8569BD2DB8}" type="slidenum">
              <a:rPr lang="en-US" smtClean="0"/>
              <a:pPr/>
              <a:t>‹#›</a:t>
            </a:fld>
            <a:endParaRPr lang="en-US"/>
          </a:p>
        </p:txBody>
      </p:sp>
    </p:spTree>
    <p:extLst>
      <p:ext uri="{BB962C8B-B14F-4D97-AF65-F5344CB8AC3E}">
        <p14:creationId xmlns:p14="http://schemas.microsoft.com/office/powerpoint/2010/main" val="4724082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D4759-473F-5C47-A16C-211E5599F4A9}" type="datetimeFigureOut">
              <a:rPr lang="en-US" smtClean="0"/>
              <a:pPr/>
              <a:t>12/4/2015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0929F6-E0D9-B44A-9A3A-69CDCA1B6048}" type="slidenum">
              <a:rPr lang="en-US" smtClean="0"/>
              <a:pPr/>
              <a:t>‹#›</a:t>
            </a:fld>
            <a:endParaRPr lang="en-US"/>
          </a:p>
        </p:txBody>
      </p:sp>
    </p:spTree>
    <p:extLst>
      <p:ext uri="{BB962C8B-B14F-4D97-AF65-F5344CB8AC3E}">
        <p14:creationId xmlns:p14="http://schemas.microsoft.com/office/powerpoint/2010/main" val="14614111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ntel.com/content/www/us/en/solid-state-drives/ssd-data-center-tco-calculator-tool.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principledtechnologies.com/Lenovo/RD650_storage_performance_0415.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intel.com/content/www/us/en/solid-state-drives/intel-ssd-dc-family-for-pcie-brief.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intel.com/content/www/us/en/solid-state-drives/ssd-dc-s3x10-series-brief.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tomsitpro.com/articles/enterprise-ssd-testing,2-863.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ntel.com/content/dam/www/public/us/en/documents/technology-briefs/data-center-class-solid-state-drive-brief.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zdnet.com/article/data-corruption-is-worse-than-you-know/"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techreport.com/review/26269/behind-the-scenes-with-intel-ssd-division/3" TargetMode="External"/><Relationship Id="rId5" Type="http://schemas.openxmlformats.org/officeDocument/2006/relationships/hyperlink" Target="https://communities.intel.com/community/itpeernetwork/datastack/blog/2014/02/19/data-integrity-in-solid-state-drives-what-supernovas-mean-to-you" TargetMode="External"/><Relationship Id="rId4" Type="http://schemas.openxmlformats.org/officeDocument/2006/relationships/hyperlink" Target="http://www.enterprisestorageforum.com/technology/features/article.php/3704666/Keeping-Silent-About-Silent-Data-Corruption.htm"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tomsitpro.com/articles/enterprise-ssd-testing,2-863.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omsitpro.com/articles/enterprise-ssd-testing,2-863.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145">
              <a:defRPr/>
            </a:pPr>
            <a:r>
              <a:rPr lang="en-US" dirty="0"/>
              <a:t>The market share of Intel (32.2%) and Western Digital (14.2%) who remarkets Intel SSD drives, provides Intel SSDs with a commanding effective 46.4% market share for Intel SSD in the enterprise market. Additional providers with 21.4% market share in the ‘Other’ category include, but are not limited to: Fujitsu, HGST, Kingston, PMC, Seagate, SK-Hynix, Smart-Modular, and Toshiba</a:t>
            </a:r>
            <a:r>
              <a:rPr lang="en-US" dirty="0" smtClean="0"/>
              <a:t>.</a:t>
            </a:r>
          </a:p>
          <a:p>
            <a:pPr defTabSz="471145">
              <a:defRPr/>
            </a:pPr>
            <a:endParaRPr lang="en-US" dirty="0" smtClean="0"/>
          </a:p>
          <a:p>
            <a:pPr defTabSz="471145">
              <a:defRPr/>
            </a:pPr>
            <a:r>
              <a:rPr lang="en-US" dirty="0" smtClean="0"/>
              <a:t>The SSD industry is exploding. According to IDC, the overall market for SSDs globally was $15 Billion in 2015, up 21% from 2014. The driving factors in this growth include lower costs for SSDs, better performing drives, and ease of use -such as the adoption of the NVMe standard for PCIe form factor drives.</a:t>
            </a:r>
          </a:p>
          <a:p>
            <a:pPr defTabSz="471145">
              <a:defRPr/>
            </a:pPr>
            <a:endParaRPr lang="en-US" dirty="0" smtClean="0"/>
          </a:p>
          <a:p>
            <a:pPr defTabSz="471145">
              <a:defRPr/>
            </a:pPr>
            <a:r>
              <a:rPr lang="en-US" dirty="0" smtClean="0"/>
              <a:t>The Enterprise market segment for total HDDs and SSDs in the data center is estimated to be about 180,000 PB (Petabytes) in 2015. Of this amount, SSDs comprise less than 4% of the total disk in the data center. This leaves a very large market opportunity for technology refreshes for customers to move them from HDD based servers to new servers with SSDs, but also replacing existing HDDs with SSDs as an upgrade to give old servers new life and performance (Arrow ECS sells Intel SSDs standalone).</a:t>
            </a:r>
          </a:p>
          <a:p>
            <a:endParaRPr lang="en-US" dirty="0" smtClean="0"/>
          </a:p>
          <a:p>
            <a:pPr defTabSz="471145">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EC083540-8AD6-1F4C-9718-E4EC1F558109}" type="slidenum">
              <a:rPr lang="en-US" smtClean="0"/>
              <a:pPr>
                <a:defRPr/>
              </a:pPr>
              <a:t>2</a:t>
            </a:fld>
            <a:endParaRPr lang="en-US" dirty="0"/>
          </a:p>
        </p:txBody>
      </p:sp>
    </p:spTree>
    <p:extLst>
      <p:ext uri="{BB962C8B-B14F-4D97-AF65-F5344CB8AC3E}">
        <p14:creationId xmlns:p14="http://schemas.microsoft.com/office/powerpoint/2010/main" val="380871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HP Enterprise SSDs are broken up into three classifications and primarily uses the Drive Writes Per Day (DWPD) measurement. </a:t>
            </a:r>
          </a:p>
          <a:p>
            <a:r>
              <a:rPr lang="en-US" dirty="0" smtClean="0"/>
              <a:t>The </a:t>
            </a:r>
            <a:r>
              <a:rPr lang="en-US" dirty="0"/>
              <a:t>“Write Intensive” Intel DC S3710 series SSDs have a maximum endurance of 10 DWPD while the “Read Intensive” Intel DC S3510 series SSDs have a maximum endurance of .3 DWPD. The “Mixed Use” Intel DC S3610 series have a maximum endurance of 3 DWPD.</a:t>
            </a:r>
          </a:p>
          <a:p>
            <a:r>
              <a:rPr lang="en-US" dirty="0"/>
              <a:t>Read Intensive SSDs are priced lower than their “Write Intensive” counterparts, allowing data centers to more affordably service read-intensive workloads while maintaining a very similar, if not the same, read IOPS. </a:t>
            </a:r>
            <a:endParaRPr lang="en-US" dirty="0" smtClean="0"/>
          </a:p>
          <a:p>
            <a:r>
              <a:rPr lang="en-US" dirty="0" smtClean="0"/>
              <a:t>Mixed-Use </a:t>
            </a:r>
            <a:r>
              <a:rPr lang="en-US" dirty="0"/>
              <a:t>SSDs feature a middle combination of endurance and price.</a:t>
            </a:r>
          </a:p>
          <a:p>
            <a:endParaRPr lang="en-US" dirty="0" smtClean="0"/>
          </a:p>
          <a:p>
            <a:r>
              <a:rPr lang="en-US" dirty="0" smtClean="0"/>
              <a:t>Intel’s </a:t>
            </a:r>
            <a:r>
              <a:rPr lang="en-US" dirty="0"/>
              <a:t>HP Enterprise SSDs are:</a:t>
            </a:r>
          </a:p>
          <a:p>
            <a:pPr lvl="0"/>
            <a:r>
              <a:rPr lang="en-US" dirty="0"/>
              <a:t>HP Read Intensive – Intel DC S3510 series (SATA), Intel DC P3500 series (PCIe)</a:t>
            </a:r>
          </a:p>
          <a:p>
            <a:pPr lvl="0"/>
            <a:r>
              <a:rPr lang="en-US" dirty="0"/>
              <a:t>HP Mixed Use – Intel DC 3610 series (SATA), Intel DC P3600 series (PCIe)</a:t>
            </a:r>
          </a:p>
          <a:p>
            <a:pPr lvl="0"/>
            <a:r>
              <a:rPr lang="en-US" dirty="0"/>
              <a:t>HP Write Intensive – Intel DC S3710 series (SATA), Intel DC P3700 series (PCIe</a:t>
            </a:r>
            <a:r>
              <a:rPr lang="en-US" dirty="0" smtClean="0"/>
              <a:t>)</a:t>
            </a:r>
          </a:p>
          <a:p>
            <a:pPr lvl="0"/>
            <a:endParaRPr lang="en-US" dirty="0" smtClean="0"/>
          </a:p>
          <a:p>
            <a:r>
              <a:rPr lang="en-US" dirty="0" smtClean="0"/>
              <a:t>Lenovo classifies their Solid-State drives as either Enterprise or Enterprise Value and primarily uses the TBW (Total Bytes Written) endurance measurement. Both types of drives typically have similar read IOPS characteristics. The major difference is their write IOPS performance and endurance. </a:t>
            </a:r>
          </a:p>
          <a:p>
            <a:endParaRPr lang="en-US" dirty="0" smtClean="0"/>
          </a:p>
          <a:p>
            <a:r>
              <a:rPr lang="en-US" dirty="0" smtClean="0"/>
              <a:t>For instance, the “Enterprise” Intel DC S3710 series SSDs have a maximum endurance of 24.3 PB TBW while the “Enterprise Value” Intel DC S3510 series SSDs have a maximum endurance of 1 PB TBW. Enterprise Value SSDs are price lower than their Enterprise counterparts, allowing data centers to more affordably service read-intensive workloads while maintaining a very similar, if not the same, read IOPS. </a:t>
            </a:r>
          </a:p>
          <a:p>
            <a:r>
              <a:rPr lang="en-US" dirty="0" smtClean="0"/>
              <a:t>The key difference between Lenovo’s Enterprise and Enterprise Value SSDs are their write IOPS performance, their endurance/life expectancy and price.</a:t>
            </a:r>
          </a:p>
          <a:p>
            <a:endParaRPr lang="en-US" dirty="0" smtClean="0"/>
          </a:p>
          <a:p>
            <a:r>
              <a:rPr lang="en-US" dirty="0" smtClean="0"/>
              <a:t>Intel’s Lenovo Enterprise SSDs are:</a:t>
            </a:r>
          </a:p>
          <a:p>
            <a:pPr lvl="0"/>
            <a:r>
              <a:rPr lang="en-US" dirty="0" smtClean="0"/>
              <a:t>Lenovo Enterprise Value – Intel DC S3510 series (SATA), Intel DC P3500 series (PCIe)</a:t>
            </a:r>
          </a:p>
          <a:p>
            <a:pPr lvl="0"/>
            <a:r>
              <a:rPr lang="en-US" dirty="0" smtClean="0"/>
              <a:t>Lenovo Enterprise – Intel DC S3610 series (SATA), Intel DC S3710 series (SATA), Intel DC P3600 series (PCIe), and Intel DC P3700 series (PCIe)</a:t>
            </a:r>
            <a:endParaRPr lang="en-US" dirty="0"/>
          </a:p>
        </p:txBody>
      </p:sp>
      <p:sp>
        <p:nvSpPr>
          <p:cNvPr id="4" name="Slide Number Placeholder 3"/>
          <p:cNvSpPr>
            <a:spLocks noGrp="1"/>
          </p:cNvSpPr>
          <p:nvPr>
            <p:ph type="sldNum" sz="quarter" idx="10"/>
          </p:nvPr>
        </p:nvSpPr>
        <p:spPr/>
        <p:txBody>
          <a:bodyPr/>
          <a:lstStyle/>
          <a:p>
            <a:pPr>
              <a:defRPr/>
            </a:pPr>
            <a:fld id="{EC083540-8AD6-1F4C-9718-E4EC1F558109}" type="slidenum">
              <a:rPr lang="en-US" smtClean="0"/>
              <a:pPr>
                <a:defRPr/>
              </a:pPr>
              <a:t>11</a:t>
            </a:fld>
            <a:endParaRPr lang="en-US" dirty="0"/>
          </a:p>
        </p:txBody>
      </p:sp>
    </p:spTree>
    <p:extLst>
      <p:ext uri="{BB962C8B-B14F-4D97-AF65-F5344CB8AC3E}">
        <p14:creationId xmlns:p14="http://schemas.microsoft.com/office/powerpoint/2010/main" val="1217597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Matching data center workloads to the type SSD drive is important to ensure these drives meet the expected performance and endurance the data center user is expecting.</a:t>
            </a:r>
          </a:p>
          <a:p>
            <a:r>
              <a:rPr lang="en-US" dirty="0"/>
              <a:t>The following chart provides a reference of workloads and appropriate SSD type</a:t>
            </a:r>
          </a:p>
          <a:p>
            <a:endParaRPr lang="en-US" dirty="0"/>
          </a:p>
        </p:txBody>
      </p:sp>
      <p:sp>
        <p:nvSpPr>
          <p:cNvPr id="4" name="Slide Number Placeholder 3"/>
          <p:cNvSpPr>
            <a:spLocks noGrp="1"/>
          </p:cNvSpPr>
          <p:nvPr>
            <p:ph type="sldNum" sz="quarter" idx="10"/>
          </p:nvPr>
        </p:nvSpPr>
        <p:spPr/>
        <p:txBody>
          <a:bodyPr/>
          <a:lstStyle/>
          <a:p>
            <a:pPr>
              <a:defRPr/>
            </a:pPr>
            <a:fld id="{EC083540-8AD6-1F4C-9718-E4EC1F558109}" type="slidenum">
              <a:rPr lang="en-US" smtClean="0"/>
              <a:pPr>
                <a:defRPr/>
              </a:pPr>
              <a:t>12</a:t>
            </a:fld>
            <a:endParaRPr lang="en-US" dirty="0"/>
          </a:p>
        </p:txBody>
      </p:sp>
    </p:spTree>
    <p:extLst>
      <p:ext uri="{BB962C8B-B14F-4D97-AF65-F5344CB8AC3E}">
        <p14:creationId xmlns:p14="http://schemas.microsoft.com/office/powerpoint/2010/main" val="858751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1145"/>
            <a:r>
              <a:rPr lang="en-US" dirty="0"/>
              <a:t>From a drive endurance standpoint, both ‘Write’ centric and ‘Read’ centric drives can handle huge numbers of write cycles as illustrated in the following chart.</a:t>
            </a:r>
          </a:p>
          <a:p>
            <a:r>
              <a:rPr lang="en-US" dirty="0"/>
              <a:t>In a RAID 5 array, where each drive is written to equally, these numbers would be multiplied by the number of drives in the array (less any parity only drives). In a system with four drives plus a parity drive using the Lenovo Intel DC S3500 400GB SSDs, 492 (4X123GB) GB of data could be written per day over 5 years and 820 (4X205) GB of data could be written per day over 3 years. Likewise the Lenovo Intel DC S3700 400 GB SSD would handle a total of 16TB of data written per day over 5 years and 26.4 TB of data written per day over 3 years. </a:t>
            </a:r>
          </a:p>
          <a:p>
            <a:r>
              <a:rPr lang="en-US" dirty="0"/>
              <a:t>Keep in mind that even if a SSD can handle the endurance needed in the data center, drive write performance is different as listed in the chart for the two drive types. This metric provides a compelling reason to select a ‘write’ centric drive for a heavy write-centric application workload, i.e. OLTP Databases, Web 2.0, E-mail servers. </a:t>
            </a:r>
          </a:p>
          <a:p>
            <a:endParaRPr lang="en-US" dirty="0"/>
          </a:p>
        </p:txBody>
      </p:sp>
      <p:sp>
        <p:nvSpPr>
          <p:cNvPr id="4" name="Slide Number Placeholder 3"/>
          <p:cNvSpPr>
            <a:spLocks noGrp="1"/>
          </p:cNvSpPr>
          <p:nvPr>
            <p:ph type="sldNum" sz="quarter" idx="10"/>
          </p:nvPr>
        </p:nvSpPr>
        <p:spPr/>
        <p:txBody>
          <a:bodyPr/>
          <a:lstStyle/>
          <a:p>
            <a:pPr>
              <a:defRPr/>
            </a:pPr>
            <a:fld id="{EC083540-8AD6-1F4C-9718-E4EC1F558109}" type="slidenum">
              <a:rPr lang="en-US" smtClean="0"/>
              <a:pPr>
                <a:defRPr/>
              </a:pPr>
              <a:t>13</a:t>
            </a:fld>
            <a:endParaRPr lang="en-US" dirty="0"/>
          </a:p>
        </p:txBody>
      </p:sp>
    </p:spTree>
    <p:extLst>
      <p:ext uri="{BB962C8B-B14F-4D97-AF65-F5344CB8AC3E}">
        <p14:creationId xmlns:p14="http://schemas.microsoft.com/office/powerpoint/2010/main" val="1217568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Matching data center workloads to the type SSD drive is important to ensure these drives meet the expected performance and endurance the data center user is expecting.</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14</a:t>
            </a:fld>
            <a:endParaRPr lang="en-US"/>
          </a:p>
        </p:txBody>
      </p:sp>
    </p:spTree>
    <p:extLst>
      <p:ext uri="{BB962C8B-B14F-4D97-AF65-F5344CB8AC3E}">
        <p14:creationId xmlns:p14="http://schemas.microsoft.com/office/powerpoint/2010/main" val="4010665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Enterprise disk drives have been traditionally evaluated by cost/GB. While still an important metric, the dramatically better performance of SSDs has made the cost/IOPS a more useful measurement in evaluating disk selection for the data center.</a:t>
            </a:r>
          </a:p>
          <a:p>
            <a:r>
              <a:rPr lang="en-US" dirty="0"/>
              <a:t>Short-stroking is the practice of purposely restricting the total capacity so that the actuator of a HDD only has to move the heads across a smaller number of total tracks, reducing the average seek time of an HDD. It is a common practice in enterprise servers that increases the number of IOPS for a HDD. </a:t>
            </a:r>
          </a:p>
          <a:p>
            <a:r>
              <a:rPr lang="en-US" dirty="0"/>
              <a:t>Any data center using short-stroking to increase performance is a great prospect for upgrading their disks to SSDs. They have already invested to gain performance and already see the value. Replacing their current structure with SSDs with the amount of disk they actually use will provide greater performance and a better TCO. </a:t>
            </a:r>
          </a:p>
          <a:p>
            <a:endParaRPr lang="en-US" dirty="0"/>
          </a:p>
        </p:txBody>
      </p:sp>
      <p:sp>
        <p:nvSpPr>
          <p:cNvPr id="4" name="Slide Number Placeholder 3"/>
          <p:cNvSpPr>
            <a:spLocks noGrp="1"/>
          </p:cNvSpPr>
          <p:nvPr>
            <p:ph type="sldNum" sz="quarter" idx="10"/>
          </p:nvPr>
        </p:nvSpPr>
        <p:spPr/>
        <p:txBody>
          <a:bodyPr/>
          <a:lstStyle/>
          <a:p>
            <a:pPr>
              <a:defRPr/>
            </a:pPr>
            <a:fld id="{EC083540-8AD6-1F4C-9718-E4EC1F558109}" type="slidenum">
              <a:rPr lang="en-US" smtClean="0"/>
              <a:pPr>
                <a:defRPr/>
              </a:pPr>
              <a:t>15</a:t>
            </a:fld>
            <a:endParaRPr lang="en-US" dirty="0"/>
          </a:p>
        </p:txBody>
      </p:sp>
    </p:spTree>
    <p:extLst>
      <p:ext uri="{BB962C8B-B14F-4D97-AF65-F5344CB8AC3E}">
        <p14:creationId xmlns:p14="http://schemas.microsoft.com/office/powerpoint/2010/main" val="1350988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Cost per IOPS vs. Cost per GB</a:t>
            </a:r>
          </a:p>
          <a:p>
            <a:r>
              <a:rPr lang="en-US" sz="1200" kern="1200" dirty="0" smtClean="0">
                <a:solidFill>
                  <a:schemeClr val="tx1"/>
                </a:solidFill>
                <a:effectLst/>
                <a:latin typeface="+mn-lt"/>
                <a:ea typeface="+mn-ea"/>
                <a:cs typeface="+mn-cs"/>
              </a:rPr>
              <a:t>Enterprise disk drives have been traditionally evaluated by cost/GB. While still an important metric, the dramatically better performance of SSDs has made the cost/IOPS a more useful measurement in evaluating disk selection for the data center.</a:t>
            </a:r>
          </a:p>
          <a:p>
            <a:r>
              <a:rPr lang="en-US" sz="1200" kern="1200" dirty="0" smtClean="0">
                <a:solidFill>
                  <a:schemeClr val="tx1"/>
                </a:solidFill>
                <a:effectLst/>
                <a:latin typeface="+mn-lt"/>
                <a:ea typeface="+mn-ea"/>
                <a:cs typeface="+mn-cs"/>
              </a:rPr>
              <a:t>Short-stroking is the practice of purposely restricting the total capacity so that the actuator of a HDD only has to move the heads across a smaller number of total tracks, reducing the average seek time of an HDD. It is a common practice in enterprise servers that increases the number of IOPS for a HDD. </a:t>
            </a:r>
          </a:p>
          <a:p>
            <a:r>
              <a:rPr lang="en-US" sz="1200" kern="1200" dirty="0" smtClean="0">
                <a:solidFill>
                  <a:schemeClr val="tx1"/>
                </a:solidFill>
                <a:effectLst/>
                <a:latin typeface="+mn-lt"/>
                <a:ea typeface="+mn-ea"/>
                <a:cs typeface="+mn-cs"/>
              </a:rPr>
              <a:t>Any data center using short-stroking to increase performance is a great prospect for upgrading their disks to SSDs. They have already invested to gain performance and already see the value. Replacing their current structure with SSDs with the amount of disk they actually use will provide greater performance and a better TCO. </a:t>
            </a:r>
          </a:p>
          <a:p>
            <a:endParaRPr lang="en-US" sz="1200" b="1" u="sng" kern="1200" dirty="0" smtClean="0">
              <a:solidFill>
                <a:schemeClr val="tx1"/>
              </a:solidFill>
              <a:effectLst/>
              <a:latin typeface="+mn-lt"/>
              <a:ea typeface="+mn-ea"/>
              <a:cs typeface="+mn-cs"/>
            </a:endParaRPr>
          </a:p>
          <a:p>
            <a:r>
              <a:rPr lang="en-US" sz="1200" b="1" i="0" u="none" kern="1200" dirty="0" smtClean="0">
                <a:solidFill>
                  <a:schemeClr val="tx1"/>
                </a:solidFill>
                <a:effectLst/>
                <a:latin typeface="+mn-lt"/>
                <a:ea typeface="+mn-ea"/>
                <a:cs typeface="+mn-cs"/>
              </a:rPr>
              <a:t>Solid-State Drive Data Center Total Cost of Ownership (TCO) Calculator</a:t>
            </a:r>
          </a:p>
          <a:p>
            <a:r>
              <a:rPr lang="en-US" sz="1200" kern="1200" dirty="0" smtClean="0">
                <a:solidFill>
                  <a:schemeClr val="tx1"/>
                </a:solidFill>
                <a:effectLst/>
                <a:latin typeface="+mn-lt"/>
                <a:ea typeface="+mn-ea"/>
                <a:cs typeface="+mn-cs"/>
              </a:rPr>
              <a:t>Matching the performance and capacity of a data center’s HDD configuration with SSDs can be a complex task, mostly due to the different technology each uses. HDDs have a $/GB advantage. SDDs have an edge over HDDs in: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performance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reliability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power costs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maintenance costs </a:t>
            </a:r>
          </a:p>
          <a:p>
            <a:r>
              <a:rPr lang="en-US" sz="1200" kern="1200" dirty="0" smtClean="0">
                <a:solidFill>
                  <a:schemeClr val="tx1"/>
                </a:solidFill>
                <a:effectLst/>
                <a:latin typeface="+mn-lt"/>
                <a:ea typeface="+mn-ea"/>
                <a:cs typeface="+mn-cs"/>
              </a:rPr>
              <a:t>The $/GB HDD advantage is minimized, and very possibly eliminated in many instances, when the TCO of both HDD and SDD solutions are analyzed. Data centers with:</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relatively low HDD capacity used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ones needing more performance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those valuing a savings on power a cooling costs</a:t>
            </a:r>
          </a:p>
          <a:p>
            <a:r>
              <a:rPr lang="en-US" sz="1200" kern="1200" dirty="0" smtClean="0">
                <a:solidFill>
                  <a:schemeClr val="tx1"/>
                </a:solidFill>
                <a:effectLst/>
                <a:latin typeface="+mn-lt"/>
                <a:ea typeface="+mn-ea"/>
                <a:cs typeface="+mn-cs"/>
              </a:rPr>
              <a:t>You can use the </a:t>
            </a:r>
            <a:r>
              <a:rPr lang="en-US" sz="1200" u="sng" kern="1200" dirty="0" smtClean="0">
                <a:solidFill>
                  <a:schemeClr val="tx1"/>
                </a:solidFill>
                <a:effectLst/>
                <a:latin typeface="+mn-lt"/>
                <a:ea typeface="+mn-ea"/>
                <a:cs typeface="+mn-cs"/>
                <a:hlinkClick r:id="rId3"/>
              </a:rPr>
              <a:t>Intel Solid-State Drive Data Center TCO Calculator</a:t>
            </a:r>
            <a:r>
              <a:rPr lang="en-US" sz="1200" kern="1200" dirty="0" smtClean="0">
                <a:solidFill>
                  <a:schemeClr val="tx1"/>
                </a:solidFill>
                <a:effectLst/>
                <a:latin typeface="+mn-lt"/>
                <a:ea typeface="+mn-ea"/>
                <a:cs typeface="+mn-cs"/>
              </a:rPr>
              <a:t> to discover the potential savings of deploying Intel SSDs vs HDDs in these data center environments.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16</a:t>
            </a:fld>
            <a:endParaRPr lang="en-US"/>
          </a:p>
        </p:txBody>
      </p:sp>
    </p:spTree>
    <p:extLst>
      <p:ext uri="{BB962C8B-B14F-4D97-AF65-F5344CB8AC3E}">
        <p14:creationId xmlns:p14="http://schemas.microsoft.com/office/powerpoint/2010/main" val="1317978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Lenovo Servers combined with the Intel PCIe NVMe Solid-State drives provide the outstanding performance to replace multiple legacy servers. The total database performance for a Lenovo ThinkServer RD650 using an Intel DC P3700 Series SSD demonstrated a 7x performance increase over legacy server HDDs, allowing this combination to replace four legacy servers based upon testing done by Principled Technologies. </a:t>
            </a:r>
            <a:r>
              <a:rPr lang="en-US" u="sng" dirty="0">
                <a:hlinkClick r:id="rId3"/>
              </a:rPr>
              <a:t>http://www.principledtechnologies.com/Lenovo/RD650_storage_performance_0415.pdf</a:t>
            </a:r>
            <a:endParaRPr lang="en-US" u="sng" dirty="0"/>
          </a:p>
          <a:p>
            <a:endParaRPr lang="en-US" dirty="0"/>
          </a:p>
          <a:p>
            <a:pPr defTabSz="471145">
              <a:defRPr/>
            </a:pPr>
            <a:r>
              <a:rPr lang="en-US" dirty="0"/>
              <a:t>As this study proves, server consolidation using SSD SATA or PCIe disks, rather than new servers is a powerful play for datacenters with database and other transactional workloads.</a:t>
            </a:r>
          </a:p>
          <a:p>
            <a:endParaRPr lang="en-US" dirty="0"/>
          </a:p>
        </p:txBody>
      </p:sp>
      <p:sp>
        <p:nvSpPr>
          <p:cNvPr id="4" name="Slide Number Placeholder 3"/>
          <p:cNvSpPr>
            <a:spLocks noGrp="1"/>
          </p:cNvSpPr>
          <p:nvPr>
            <p:ph type="sldNum" sz="quarter" idx="10"/>
          </p:nvPr>
        </p:nvSpPr>
        <p:spPr/>
        <p:txBody>
          <a:bodyPr/>
          <a:lstStyle/>
          <a:p>
            <a:pPr>
              <a:defRPr/>
            </a:pPr>
            <a:fld id="{EC083540-8AD6-1F4C-9718-E4EC1F558109}" type="slidenum">
              <a:rPr lang="en-US" smtClean="0"/>
              <a:pPr>
                <a:defRPr/>
              </a:pPr>
              <a:t>17</a:t>
            </a:fld>
            <a:endParaRPr lang="en-US" dirty="0"/>
          </a:p>
        </p:txBody>
      </p:sp>
    </p:spTree>
    <p:extLst>
      <p:ext uri="{BB962C8B-B14F-4D97-AF65-F5344CB8AC3E}">
        <p14:creationId xmlns:p14="http://schemas.microsoft.com/office/powerpoint/2010/main" val="1421262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3"/>
              </a:rPr>
              <a:t>Intel DC P3500, DC P3600, and DC P3700</a:t>
            </a:r>
            <a:r>
              <a:rPr lang="en-US" sz="1200" kern="1200" dirty="0" smtClean="0">
                <a:solidFill>
                  <a:schemeClr val="tx1"/>
                </a:solidFill>
                <a:effectLst/>
                <a:latin typeface="+mn-lt"/>
                <a:ea typeface="+mn-ea"/>
                <a:cs typeface="+mn-cs"/>
              </a:rPr>
              <a:t> series provide PCIe and NVMe solutions with outstanding performance in with up to six times faster data transfer speed when compared to 6 Gbps SAS/SATA SSDs. The DC P3700 series has the highest endurance measured by its DWPD of 17, while the DC P3600 series provides 3 DWPD, followed by the DC P3500 series with 0.3 DWPD.</a:t>
            </a:r>
          </a:p>
          <a:p>
            <a:endParaRPr lang="en-US" dirty="0"/>
          </a:p>
        </p:txBody>
      </p:sp>
      <p:sp>
        <p:nvSpPr>
          <p:cNvPr id="4" name="Slide Number Placeholder 3"/>
          <p:cNvSpPr>
            <a:spLocks noGrp="1"/>
          </p:cNvSpPr>
          <p:nvPr>
            <p:ph type="sldNum" sz="quarter" idx="10"/>
          </p:nvPr>
        </p:nvSpPr>
        <p:spPr/>
        <p:txBody>
          <a:bodyPr/>
          <a:lstStyle/>
          <a:p>
            <a:fld id="{B1D41364-15E5-4D19-9F44-7E52E8E6B660}"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305774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1112" cy="3578225"/>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3"/>
              </a:rPr>
              <a:t>Intel DC S3710, DC S3610, and DC S3510</a:t>
            </a:r>
            <a:r>
              <a:rPr lang="en-US" sz="1200" kern="1200" dirty="0" smtClean="0">
                <a:solidFill>
                  <a:schemeClr val="tx1"/>
                </a:solidFill>
                <a:effectLst/>
                <a:latin typeface="+mn-lt"/>
                <a:ea typeface="+mn-ea"/>
                <a:cs typeface="+mn-cs"/>
              </a:rPr>
              <a:t> series provide: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exceptional performance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strong data protection with 256-bit encryption Advanced Encryption Standard (AES) technology,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full end-to-end data protection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enhanced power-loss protection</a:t>
            </a:r>
          </a:p>
          <a:p>
            <a:r>
              <a:rPr lang="en-US" sz="1200" kern="1200" dirty="0" smtClean="0">
                <a:solidFill>
                  <a:schemeClr val="tx1"/>
                </a:solidFill>
                <a:effectLst/>
                <a:latin typeface="+mn-lt"/>
                <a:ea typeface="+mn-ea"/>
                <a:cs typeface="+mn-cs"/>
              </a:rPr>
              <a:t>The Intel DCS3710 offers 10 DWPD, while the DC S3610 series offers 3 DWPD, and the DC S3510 provides 0.3 DWPD.</a:t>
            </a:r>
          </a:p>
          <a:p>
            <a:endParaRPr lang="en-US" dirty="0"/>
          </a:p>
        </p:txBody>
      </p:sp>
      <p:sp>
        <p:nvSpPr>
          <p:cNvPr id="4" name="Slide Number Placeholder 3"/>
          <p:cNvSpPr>
            <a:spLocks noGrp="1"/>
          </p:cNvSpPr>
          <p:nvPr>
            <p:ph type="sldNum" sz="quarter" idx="10"/>
          </p:nvPr>
        </p:nvSpPr>
        <p:spPr/>
        <p:txBody>
          <a:bodyPr/>
          <a:lstStyle/>
          <a:p>
            <a:fld id="{B1D41364-15E5-4D19-9F44-7E52E8E6B660}"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196891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 links</a:t>
            </a:r>
            <a:r>
              <a:rPr lang="en-US" baseline="0" dirty="0" smtClean="0"/>
              <a:t> to Intel Product pages.</a:t>
            </a:r>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20</a:t>
            </a:fld>
            <a:endParaRPr lang="en-US"/>
          </a:p>
        </p:txBody>
      </p:sp>
    </p:spTree>
    <p:extLst>
      <p:ext uri="{BB962C8B-B14F-4D97-AF65-F5344CB8AC3E}">
        <p14:creationId xmlns:p14="http://schemas.microsoft.com/office/powerpoint/2010/main" val="613439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Sold-State Drive technology is fundamentally different than the technology used with traditional hard disk drives. The removal of the mechanical process used by HDDs for reading a spinning disk and replacing it with the Solid-State technology of SDDs provides extreme performance, increased throughput, and advanced reliability to the disk drives in the data center.</a:t>
            </a:r>
          </a:p>
          <a:p>
            <a:r>
              <a:rPr lang="en-US" dirty="0"/>
              <a:t>Firmware (software) controls the important characteristics of each manufacturer’s SSDs. Each accomplishes the same task – to store data, but they all contain different performance and reliability features. Much like Chrome, Firefox, and Explorer all access the Web with different speed and features</a:t>
            </a:r>
            <a:r>
              <a:rPr lang="en-US" dirty="0" smtClean="0"/>
              <a:t>.</a:t>
            </a:r>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C083540-8AD6-1F4C-9718-E4EC1F558109}" type="slidenum">
              <a:rPr lang="en-US" smtClean="0"/>
              <a:pPr>
                <a:defRPr/>
              </a:pPr>
              <a:t>3</a:t>
            </a:fld>
            <a:endParaRPr lang="en-US" dirty="0"/>
          </a:p>
        </p:txBody>
      </p:sp>
    </p:spTree>
    <p:extLst>
      <p:ext uri="{BB962C8B-B14F-4D97-AF65-F5344CB8AC3E}">
        <p14:creationId xmlns:p14="http://schemas.microsoft.com/office/powerpoint/2010/main" val="4110350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Performance </a:t>
            </a:r>
            <a:r>
              <a:rPr lang="en-US" sz="1200" kern="1200" dirty="0" smtClean="0">
                <a:solidFill>
                  <a:schemeClr val="tx1"/>
                </a:solidFill>
                <a:effectLst/>
                <a:latin typeface="+mn-lt"/>
                <a:ea typeface="+mn-ea"/>
                <a:cs typeface="+mn-cs"/>
              </a:rPr>
              <a:t>SSDs have much faster access time and throughput than HDDs for random or transactional performance. Some SSDs are so fast that they move the ‘bottleneck’ of performance to another server component or possibly the application itself. </a:t>
            </a:r>
          </a:p>
          <a:p>
            <a:r>
              <a:rPr lang="en-US" sz="1200" kern="1200" dirty="0" err="1" smtClean="0">
                <a:solidFill>
                  <a:schemeClr val="tx1"/>
                </a:solidFill>
                <a:effectLst/>
                <a:latin typeface="+mn-lt"/>
                <a:ea typeface="+mn-ea"/>
                <a:cs typeface="+mn-cs"/>
              </a:rPr>
              <a:t>Input/Output</a:t>
            </a:r>
            <a:r>
              <a:rPr lang="en-US" sz="1200" kern="1200" dirty="0" smtClean="0">
                <a:solidFill>
                  <a:schemeClr val="tx1"/>
                </a:solidFill>
                <a:effectLst/>
                <a:latin typeface="+mn-lt"/>
                <a:ea typeface="+mn-ea"/>
                <a:cs typeface="+mn-cs"/>
              </a:rPr>
              <a:t> Operations per Second (IOPS) is a key metric for disks. A large proportion of the server storage activity is made up of 4K random reads and writes, making this a key benchmark when selecting disks for the data center.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Throughput </a:t>
            </a:r>
            <a:r>
              <a:rPr lang="en-US" sz="1200" kern="1200" dirty="0" smtClean="0">
                <a:solidFill>
                  <a:schemeClr val="tx1"/>
                </a:solidFill>
                <a:effectLst/>
                <a:latin typeface="+mn-lt"/>
                <a:ea typeface="+mn-ea"/>
                <a:cs typeface="+mn-cs"/>
              </a:rPr>
              <a:t>Sequential throughput, the speed of a sequential data transfer, is an important metric for applications that work with large files and require a large number of sequential I/O operations such as video-on-demand, medical imaging, and web applications</a:t>
            </a:r>
          </a:p>
          <a:p>
            <a:r>
              <a:rPr lang="en-US" sz="1200" b="1" i="0" u="none" kern="1200" dirty="0" smtClean="0">
                <a:solidFill>
                  <a:schemeClr val="tx1"/>
                </a:solidFill>
                <a:effectLst/>
                <a:latin typeface="+mn-lt"/>
                <a:ea typeface="+mn-ea"/>
                <a:cs typeface="+mn-cs"/>
              </a:rPr>
              <a:t>Consistency </a:t>
            </a:r>
            <a:r>
              <a:rPr lang="en-US" sz="1200" kern="1200" dirty="0" smtClean="0">
                <a:solidFill>
                  <a:schemeClr val="tx1"/>
                </a:solidFill>
                <a:effectLst/>
                <a:latin typeface="+mn-lt"/>
                <a:ea typeface="+mn-ea"/>
                <a:cs typeface="+mn-cs"/>
              </a:rPr>
              <a:t>Performance consistency in an enterprise RAID environment is a key test of how a SSD will perform in the data center. Consistency behind a RAID controller is important because the performance of a RAID set is limited by the lowest performing drive. As a RAID set increases the number of drives, the probability of any given drive performing poorly increases. Therefore, if a SSD or HDD drive is inconsistent with its performance, the inconsistency decreases the performance of the entire RAID set. SSDs feature a wide performance variation when compared to HDDs. Wide performance variations are also seen among competing enterprise SSDs making the selection of a consistently preforming SSD an important selection criteria. </a:t>
            </a:r>
          </a:p>
          <a:p>
            <a:r>
              <a:rPr lang="en-US" sz="1200" kern="1200" dirty="0" smtClean="0">
                <a:solidFill>
                  <a:schemeClr val="tx1"/>
                </a:solidFill>
                <a:effectLst/>
                <a:latin typeface="+mn-lt"/>
                <a:ea typeface="+mn-ea"/>
                <a:cs typeface="+mn-cs"/>
              </a:rPr>
              <a:t>Tom’s IT Pro article </a:t>
            </a:r>
            <a:r>
              <a:rPr lang="en-US" sz="1200" u="sng" kern="1200" dirty="0" smtClean="0">
                <a:solidFill>
                  <a:schemeClr val="tx1"/>
                </a:solidFill>
                <a:effectLst/>
                <a:latin typeface="+mn-lt"/>
                <a:ea typeface="+mn-ea"/>
                <a:cs typeface="+mn-cs"/>
                <a:hlinkClick r:id="rId3"/>
              </a:rPr>
              <a:t>“How We Test Enterprise SSDs”</a:t>
            </a:r>
            <a:r>
              <a:rPr lang="en-US" sz="1200" kern="1200" dirty="0" smtClean="0">
                <a:solidFill>
                  <a:schemeClr val="tx1"/>
                </a:solidFill>
                <a:effectLst/>
                <a:latin typeface="+mn-lt"/>
                <a:ea typeface="+mn-ea"/>
                <a:cs typeface="+mn-cs"/>
              </a:rPr>
              <a:t> discusses testing methods for enterprise SSDs and presents contains a detailed explanation of testing drives for consistency.</a:t>
            </a:r>
          </a:p>
          <a:p>
            <a:r>
              <a:rPr lang="en-US" sz="1200" b="1" i="1" kern="1200" dirty="0" smtClean="0">
                <a:solidFill>
                  <a:schemeClr val="tx1"/>
                </a:solidFill>
                <a:effectLst/>
                <a:latin typeface="+mn-lt"/>
                <a:ea typeface="+mn-ea"/>
                <a:cs typeface="+mn-cs"/>
              </a:rPr>
              <a:t>Reliability </a:t>
            </a:r>
            <a:r>
              <a:rPr lang="en-US" sz="1200" kern="1200" dirty="0" smtClean="0">
                <a:solidFill>
                  <a:schemeClr val="tx1"/>
                </a:solidFill>
                <a:effectLst/>
                <a:latin typeface="+mn-lt"/>
                <a:ea typeface="+mn-ea"/>
                <a:cs typeface="+mn-cs"/>
              </a:rPr>
              <a:t>Each Intel SSD series disk also features a robust Mean Time Between Failures (MTBF) of 2 million hours. In addition, Intel SSDs provide some of the lowest return and failure rates in the industry. This is due in part to the rigorous testing and validation procedures Intel uses, including performing more than 1M power cycles per product within platform and system validation. </a:t>
            </a:r>
          </a:p>
          <a:p>
            <a:r>
              <a:rPr lang="en-US" sz="1200" kern="1200" dirty="0" smtClean="0">
                <a:solidFill>
                  <a:schemeClr val="tx1"/>
                </a:solidFill>
                <a:effectLst/>
                <a:latin typeface="+mn-lt"/>
                <a:ea typeface="+mn-ea"/>
                <a:cs typeface="+mn-cs"/>
              </a:rPr>
              <a:t>Intel SSD drives provide the following reliability features: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Intel SSDs provide up to 10 Drive Writes per Day or 36.5 PB data written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Provides AES 256-bit Advanced Encryption Standard (AES) data protection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Intel SSDs have industry best 5 year warranty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 End-to-end Data Protection for data reliability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Have power-loss protection features with built in self-test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Virtually zero percent chance of Silent Data Corruption</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C083540-8AD6-1F4C-9718-E4EC1F558109}"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567209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focus on lowering data center costs and budget constraints make it very tempting to select the SSD with the least cost. This method may work for consumer desktops, but could lead to problems and extra costs for the data center. </a:t>
            </a:r>
          </a:p>
          <a:p>
            <a:r>
              <a:rPr lang="en-US" dirty="0" smtClean="0"/>
              <a:t>The Intel brief, </a:t>
            </a:r>
            <a:r>
              <a:rPr lang="en-US" u="sng" dirty="0" smtClean="0">
                <a:hlinkClick r:id="rId3"/>
              </a:rPr>
              <a:t>“Why Choose a Data Center Class SSD?”</a:t>
            </a:r>
            <a:r>
              <a:rPr lang="en-US" dirty="0" smtClean="0"/>
              <a:t> provides a detailed explanation of the difference between consumer grade SSDs and Data Center SSDs. Among the issues it presents is the SSD endurance needed for data center workloads, data protection enhancements, power loss protection and performance consistency advantages the data center class SSDs provide. In addition, consumer SSDs are tested with a client workload, as compared to a data center workload. This is a key difference – since endurance specifications for Drive Writes Per Day (DWPD) appears to show comparable endurance. The data center SSD however, is tested with a more strenuous data center workload, while the consumer SSD is tested using less strenuous client workload. The analogy used in the brief compares two marathon runners – one completing a flat course, and the other completing a course with mountains and valleys. Both run the same distance, but one is much more strenuous than the other. Data Center class SSDs are designed for the more strenuous workloads found in the data center.</a:t>
            </a:r>
          </a:p>
          <a:p>
            <a:endParaRPr lang="en-US" dirty="0"/>
          </a:p>
        </p:txBody>
      </p:sp>
      <p:sp>
        <p:nvSpPr>
          <p:cNvPr id="4" name="Slide Number Placeholder 3"/>
          <p:cNvSpPr>
            <a:spLocks noGrp="1"/>
          </p:cNvSpPr>
          <p:nvPr>
            <p:ph type="sldNum" sz="quarter" idx="10"/>
          </p:nvPr>
        </p:nvSpPr>
        <p:spPr/>
        <p:txBody>
          <a:bodyPr/>
          <a:lstStyle/>
          <a:p>
            <a:pPr>
              <a:defRPr/>
            </a:pPr>
            <a:fld id="{EC083540-8AD6-1F4C-9718-E4EC1F558109}" type="slidenum">
              <a:rPr lang="en-US" smtClean="0"/>
              <a:pPr>
                <a:defRPr/>
              </a:pPr>
              <a:t>5</a:t>
            </a:fld>
            <a:endParaRPr lang="en-US" dirty="0"/>
          </a:p>
        </p:txBody>
      </p:sp>
    </p:spTree>
    <p:extLst>
      <p:ext uri="{BB962C8B-B14F-4D97-AF65-F5344CB8AC3E}">
        <p14:creationId xmlns:p14="http://schemas.microsoft.com/office/powerpoint/2010/main" val="3032325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PCIe has performance advantages over both SAS and SATA I/O</a:t>
            </a:r>
            <a:r>
              <a:rPr lang="en-US" baseline="0" dirty="0" smtClean="0"/>
              <a:t> controllers.  Intel has adopted the industry standard NVMe protocol, along with the PCIe interface to place the storage as close to the processor as possible.  This provides low latency, scalable performance and increased I/O.</a:t>
            </a:r>
            <a:endParaRPr lang="en-US" dirty="0"/>
          </a:p>
        </p:txBody>
      </p:sp>
      <p:sp>
        <p:nvSpPr>
          <p:cNvPr id="4" name="Slide Number Placeholder 3"/>
          <p:cNvSpPr>
            <a:spLocks noGrp="1"/>
          </p:cNvSpPr>
          <p:nvPr>
            <p:ph type="sldNum" sz="quarter" idx="10"/>
          </p:nvPr>
        </p:nvSpPr>
        <p:spPr/>
        <p:txBody>
          <a:bodyPr/>
          <a:lstStyle/>
          <a:p>
            <a:pPr>
              <a:defRPr/>
            </a:pPr>
            <a:fld id="{EC083540-8AD6-1F4C-9718-E4EC1F558109}" type="slidenum">
              <a:rPr lang="en-US" smtClean="0"/>
              <a:pPr>
                <a:defRPr/>
              </a:pPr>
              <a:t>6</a:t>
            </a:fld>
            <a:endParaRPr lang="en-US" dirty="0"/>
          </a:p>
        </p:txBody>
      </p:sp>
    </p:spTree>
    <p:extLst>
      <p:ext uri="{BB962C8B-B14F-4D97-AF65-F5344CB8AC3E}">
        <p14:creationId xmlns:p14="http://schemas.microsoft.com/office/powerpoint/2010/main" val="3822769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Silent errors that occur during the write process which are not reported or corrected (silent) by the server and its subsystems are known as Silent Data Corruption (SDC). These errors can be caused by a number of factors, such as cosmic radiation, errors in disk firmware, and other software and hardware problems. Since they are not detected or reported they are ‘silent’ until the data or file is read and the corruption detected. </a:t>
            </a:r>
          </a:p>
          <a:p>
            <a:r>
              <a:rPr lang="en-US" dirty="0"/>
              <a:t>These type errors are very troubling, since there is no indication the data is incorrect. The ZDNet article </a:t>
            </a:r>
            <a:r>
              <a:rPr lang="en-US" u="sng" dirty="0">
                <a:hlinkClick r:id="rId3"/>
              </a:rPr>
              <a:t>“Data Corruption is worse than you know”</a:t>
            </a:r>
            <a:r>
              <a:rPr lang="en-US" dirty="0"/>
              <a:t> discusses experiments at CERN, the world’s largest particle physics lab. They analyzed a 8.7TB database and found one data corruption error in every 1,500 files - none of which were reported or corrected when the data was written. . The Enterprise Storage article </a:t>
            </a:r>
            <a:r>
              <a:rPr lang="en-US" u="sng" dirty="0">
                <a:hlinkClick r:id="rId4"/>
              </a:rPr>
              <a:t>“Keeping Silent About Silent Data Corruption”</a:t>
            </a:r>
            <a:r>
              <a:rPr lang="en-US" dirty="0"/>
              <a:t> discusses a few incidents, along with the challenges of tracking SDC in the data center.</a:t>
            </a:r>
          </a:p>
          <a:p>
            <a:r>
              <a:rPr lang="en-US" dirty="0"/>
              <a:t>Why is this important? SDC is also a problem for HDDs, but experts believe SSDs are more prone to SDC than HDDs mainly because of the density of the storage material. Intel takes steps other competitive SSD manufacturers do not to ensure the error rate for SDC is 0% The Intel article </a:t>
            </a:r>
            <a:r>
              <a:rPr lang="en-US" u="sng" dirty="0">
                <a:hlinkClick r:id="rId5"/>
              </a:rPr>
              <a:t>Data Integrity in Solid-State Drives: What a Supernovas Mean to You</a:t>
            </a:r>
            <a:r>
              <a:rPr lang="en-US" dirty="0"/>
              <a:t> provides a detailed explanation of the extensive testing and verification of all Intel series SSD to eliminate Silent Data Corruption in their SSDs. </a:t>
            </a:r>
          </a:p>
          <a:p>
            <a:r>
              <a:rPr lang="en-US" dirty="0"/>
              <a:t>Intel’s SSD firmware is written to reduce the probability of SDC to virtually zero, provide fast, consistence performance and uniform endurance with low overhead. </a:t>
            </a:r>
          </a:p>
          <a:p>
            <a:r>
              <a:rPr lang="en-US" b="1" dirty="0"/>
              <a:t>Not only does Intel provide protection from SDC, but they also are the only vendor to do radiation testing of their SSD drives at the Indiana University Cyclotron Facility and Los Alamos Nuclear Science Center. This extra testing is an important competitive advantage for Intel.</a:t>
            </a:r>
            <a:endParaRPr lang="en-US" dirty="0"/>
          </a:p>
          <a:p>
            <a:r>
              <a:rPr lang="en-US" dirty="0"/>
              <a:t>Intel describes in detail how they tested both Intel and competitor SSDs using a particle accelerator in the techreport.com article </a:t>
            </a:r>
            <a:r>
              <a:rPr lang="en-US" u="sng" dirty="0">
                <a:hlinkClick r:id="rId6"/>
              </a:rPr>
              <a:t>Behind the Scenes with Intel SSD Division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C083540-8AD6-1F4C-9718-E4EC1F558109}" type="slidenum">
              <a:rPr lang="en-US" smtClean="0"/>
              <a:pPr>
                <a:defRPr/>
              </a:pPr>
              <a:t>7</a:t>
            </a:fld>
            <a:endParaRPr lang="en-US" dirty="0"/>
          </a:p>
        </p:txBody>
      </p:sp>
    </p:spTree>
    <p:extLst>
      <p:ext uri="{BB962C8B-B14F-4D97-AF65-F5344CB8AC3E}">
        <p14:creationId xmlns:p14="http://schemas.microsoft.com/office/powerpoint/2010/main" val="2243698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Performance consistency is key in an enterprise RAID environment because the performance of a RAID set is limited by the lowest performing drive. As a RAID set increases the number of drives, the probability of any given drive performing poorly, and limiting overall performance increases. Therefore, if a SSD or HDD drive is inconsistent with its performance, the inconsistency decreases the performance of the entire RAID set. SSDs feature a wide performance variation when compared to HDDs. Wide performance variations are also seen among competing enterprise SSDs making the selection of a consistently preforming SSD an important selection criteria. SSD drives that stress consistency, like Intel, sacrifice a small amount of top end ‘speed’ to provide a more valuable consistent product.</a:t>
            </a:r>
          </a:p>
          <a:p>
            <a:r>
              <a:rPr lang="en-US" sz="1200" kern="1200" dirty="0" smtClean="0">
                <a:solidFill>
                  <a:schemeClr val="tx1"/>
                </a:solidFill>
                <a:effectLst/>
                <a:latin typeface="+mn-lt"/>
                <a:ea typeface="+mn-ea"/>
                <a:cs typeface="+mn-cs"/>
              </a:rPr>
              <a:t>Tom’s IT Pro article </a:t>
            </a:r>
            <a:r>
              <a:rPr lang="en-US" sz="1200" u="sng" kern="1200" dirty="0" smtClean="0">
                <a:solidFill>
                  <a:schemeClr val="tx1"/>
                </a:solidFill>
                <a:effectLst/>
                <a:latin typeface="+mn-lt"/>
                <a:ea typeface="+mn-ea"/>
                <a:cs typeface="+mn-cs"/>
                <a:hlinkClick r:id="rId3"/>
              </a:rPr>
              <a:t>“How We Test Enterprise SSDs”</a:t>
            </a:r>
            <a:r>
              <a:rPr lang="en-US" sz="1200" kern="1200" dirty="0" smtClean="0">
                <a:solidFill>
                  <a:schemeClr val="tx1"/>
                </a:solidFill>
                <a:effectLst/>
                <a:latin typeface="+mn-lt"/>
                <a:ea typeface="+mn-ea"/>
                <a:cs typeface="+mn-cs"/>
              </a:rPr>
              <a:t> discusses testing methods for enterprise SSDs and presents contains a detailed explanation of testing drives for consistency.</a:t>
            </a:r>
          </a:p>
          <a:p>
            <a:endParaRPr lang="en-US" dirty="0"/>
          </a:p>
        </p:txBody>
      </p:sp>
      <p:sp>
        <p:nvSpPr>
          <p:cNvPr id="4" name="Slide Number Placeholder 3"/>
          <p:cNvSpPr>
            <a:spLocks noGrp="1"/>
          </p:cNvSpPr>
          <p:nvPr>
            <p:ph type="sldNum" sz="quarter" idx="10"/>
          </p:nvPr>
        </p:nvSpPr>
        <p:spPr/>
        <p:txBody>
          <a:bodyPr/>
          <a:lstStyle/>
          <a:p>
            <a:pPr>
              <a:defRPr/>
            </a:pPr>
            <a:fld id="{EC083540-8AD6-1F4C-9718-E4EC1F558109}" type="slidenum">
              <a:rPr lang="en-US" smtClean="0"/>
              <a:pPr>
                <a:defRPr/>
              </a:pPr>
              <a:t>8</a:t>
            </a:fld>
            <a:endParaRPr lang="en-US" dirty="0"/>
          </a:p>
        </p:txBody>
      </p:sp>
    </p:spTree>
    <p:extLst>
      <p:ext uri="{BB962C8B-B14F-4D97-AF65-F5344CB8AC3E}">
        <p14:creationId xmlns:p14="http://schemas.microsoft.com/office/powerpoint/2010/main" val="3901988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Reliability</a:t>
            </a:r>
          </a:p>
          <a:p>
            <a:r>
              <a:rPr lang="en-US" dirty="0" smtClean="0"/>
              <a:t>Intel’s SSD firmware is written to reduce the probability of Silent Data Corruption (SDC) virtually zero, provide fast, consistence performance and uniform endurance with low overhead.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smtClean="0"/>
              <a:t>Not only does Intel provide protection from SDC, but they also are the only vendor to do radiation testing of their SSD drives at the Indiana University Cyclotron Facility and Los Alamos Nuclear Science Center. This extra testing is an important competitive advantage for Intel. </a:t>
            </a:r>
            <a:r>
              <a:rPr lang="en-US" dirty="0" smtClean="0"/>
              <a:t>– </a:t>
            </a:r>
            <a:r>
              <a:rPr lang="en-US" b="1" i="1" u="sng" dirty="0" smtClean="0"/>
              <a:t>no competitor offers this reliability or even tests for SDC</a:t>
            </a:r>
          </a:p>
          <a:p>
            <a:endParaRPr lang="en-US" dirty="0" smtClean="0"/>
          </a:p>
          <a:p>
            <a:r>
              <a:rPr lang="en-US" dirty="0" smtClean="0"/>
              <a:t>Each </a:t>
            </a:r>
            <a:r>
              <a:rPr lang="en-US" dirty="0"/>
              <a:t>Intel SSD also features a robust Mean Time Between Failures (MTBF) of 2 million hours. In addition, Intel SSDs provide some of the lowest return and failure rates in the industry: This is due in part to the industry leading rigorous testing and validation procedures Intel uses, including performing more than 1M power cycles per product within platform and system validation. </a:t>
            </a:r>
          </a:p>
          <a:p>
            <a:r>
              <a:rPr lang="en-US" dirty="0"/>
              <a:t>Intel SSD drives provide the following reliability features:</a:t>
            </a:r>
          </a:p>
          <a:p>
            <a:pPr lvl="0"/>
            <a:r>
              <a:rPr lang="en-US" dirty="0"/>
              <a:t>Intel SSDs provide up to 10 Drive Writes per Day or 36.5 PB data </a:t>
            </a:r>
            <a:r>
              <a:rPr lang="en-US" dirty="0" smtClean="0"/>
              <a:t>written, Provides </a:t>
            </a:r>
            <a:r>
              <a:rPr lang="en-US" dirty="0"/>
              <a:t>AES 256-bit Advanced Encryption Standard (AES) data </a:t>
            </a:r>
            <a:r>
              <a:rPr lang="en-US" dirty="0" smtClean="0"/>
              <a:t>protection, Intel </a:t>
            </a:r>
            <a:r>
              <a:rPr lang="en-US" dirty="0"/>
              <a:t>SSDs have industry best 5 year warranty – competitors only offer 3 year </a:t>
            </a:r>
            <a:r>
              <a:rPr lang="en-US" dirty="0" smtClean="0"/>
              <a:t>warranties,</a:t>
            </a:r>
            <a:r>
              <a:rPr lang="en-US" baseline="0" dirty="0" smtClean="0"/>
              <a:t> </a:t>
            </a:r>
            <a:r>
              <a:rPr lang="en-US" dirty="0" smtClean="0"/>
              <a:t>Provide </a:t>
            </a:r>
            <a:r>
              <a:rPr lang="en-US" dirty="0"/>
              <a:t>End-to-end Data Protection for data </a:t>
            </a:r>
            <a:r>
              <a:rPr lang="en-US" dirty="0" smtClean="0"/>
              <a:t>reliability, Have </a:t>
            </a:r>
            <a:r>
              <a:rPr lang="en-US" dirty="0"/>
              <a:t>power-loss protection features with built in self-test</a:t>
            </a:r>
          </a:p>
          <a:p>
            <a:pPr lvl="0"/>
            <a:endParaRPr lang="en-US" b="1" i="1" u="sng"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Consistency</a:t>
            </a:r>
          </a:p>
          <a:p>
            <a:r>
              <a:rPr lang="en-US" dirty="0" smtClean="0"/>
              <a:t>Performance consistency is key in an enterprise RAID environment because the performance of a RAID set is limited by the lowest performing drive. As a RAID set increases the number of drives, the probability of any given drive performing poorly, and limiting overall performance increases. Therefore, if a SSD or HDD drive is inconsistent with its performance, the inconsistency decreases the performance of the entire RAID set. SSDs feature a wide performance variation when compared to HDDs. Wide performance variations are also seen among competing enterprise SSDs making the selection of a consistently preforming SSD an important selection criteria. SSD drives that stress consistency, like Intel, sacrifice a small amount of top end ‘speed’ to provide a more valuable consistent product.</a:t>
            </a:r>
          </a:p>
          <a:p>
            <a:r>
              <a:rPr lang="en-US" dirty="0" smtClean="0"/>
              <a:t>Tom’s IT Pro article </a:t>
            </a:r>
            <a:r>
              <a:rPr lang="en-US" u="sng" dirty="0" smtClean="0">
                <a:hlinkClick r:id="rId3"/>
              </a:rPr>
              <a:t>“How We Test Enterprise SSDs”</a:t>
            </a:r>
            <a:r>
              <a:rPr lang="en-US" dirty="0" smtClean="0"/>
              <a:t> discusses testing methods for enterprise SSDs and presents contains a detailed explanation of testing drives for consistency.</a:t>
            </a:r>
          </a:p>
          <a:p>
            <a:endParaRPr lang="en-US" dirty="0" smtClean="0"/>
          </a:p>
          <a:p>
            <a:pPr lvl="0"/>
            <a:endParaRPr lang="en-US" dirty="0"/>
          </a:p>
          <a:p>
            <a:endParaRPr lang="en-US" dirty="0"/>
          </a:p>
        </p:txBody>
      </p:sp>
      <p:sp>
        <p:nvSpPr>
          <p:cNvPr id="4" name="Slide Number Placeholder 3"/>
          <p:cNvSpPr>
            <a:spLocks noGrp="1"/>
          </p:cNvSpPr>
          <p:nvPr>
            <p:ph type="sldNum" sz="quarter" idx="10"/>
          </p:nvPr>
        </p:nvSpPr>
        <p:spPr/>
        <p:txBody>
          <a:bodyPr/>
          <a:lstStyle/>
          <a:p>
            <a:pPr>
              <a:defRPr/>
            </a:pPr>
            <a:fld id="{EC083540-8AD6-1F4C-9718-E4EC1F558109}" type="slidenum">
              <a:rPr lang="en-US" smtClean="0"/>
              <a:pPr>
                <a:defRPr/>
              </a:pPr>
              <a:t>9</a:t>
            </a:fld>
            <a:endParaRPr lang="en-US" dirty="0"/>
          </a:p>
        </p:txBody>
      </p:sp>
    </p:spTree>
    <p:extLst>
      <p:ext uri="{BB962C8B-B14F-4D97-AF65-F5344CB8AC3E}">
        <p14:creationId xmlns:p14="http://schemas.microsoft.com/office/powerpoint/2010/main" val="2503871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SSD has a huge but finite number of program/erase (P/E) cycles. This affects how long a drive can perform write operations, and therefore, its life expectancy. This makes matching the read/write profiles of the SSDs workload to the expected drive endurance important. If the endurance specification of an SSD drive is exceeded, a SSD will switch to ‘read only’ mode – NO DRIVE WRITES WILL BE ALLOWED. This will continue until the drive is replaced or fails completely. Each server manufactures provides tools to monitor endurance and provides reporting to the server administrator.</a:t>
            </a:r>
          </a:p>
          <a:p>
            <a:r>
              <a:rPr lang="en-US" dirty="0" smtClean="0"/>
              <a:t>Because of this, planning must be done to ensure the application read/write profile matches the SSD drives read/write endurance. This will ensure the SSD does not exceed its required life expectancy for drive writes.</a:t>
            </a:r>
          </a:p>
          <a:p>
            <a:r>
              <a:rPr lang="en-US" dirty="0" smtClean="0"/>
              <a:t>There are two primary specifications used to measure SSD drive endurance, Total Bytes Written (TBW) and Drive Writes per Day (DWPD). (Note: Sometimes TBW is referred to as Terabytes Written) The TBW value assigned to a Solid-State device is the total bytes of written data that a drive can be guaranteed to complete. Reaching the TBW limit does not cause the SSD to fail, but at some point after surpassing the TBW value – based upon manufacturing variance margins, the drive reaches the end-of-life point, at which time the drive goes into read-only mode.</a:t>
            </a:r>
          </a:p>
          <a:p>
            <a:r>
              <a:rPr lang="en-US" dirty="0" smtClean="0"/>
              <a:t>DWPD measures how many times you can overwrite the entire capacity of the SSD every day of its usable life without failure during the warranty period. Both TBW and DWPD are guaranteed specifications by the vendor. </a:t>
            </a:r>
          </a:p>
          <a:p>
            <a:r>
              <a:rPr lang="en-US" dirty="0" smtClean="0"/>
              <a:t>The following conversion is useful when comparing the two measurements:</a:t>
            </a:r>
          </a:p>
          <a:p>
            <a:pPr lvl="0"/>
            <a:r>
              <a:rPr lang="en-US" dirty="0" smtClean="0"/>
              <a:t>TBW = DWPD * warranty years * 365 * (capacity/1,024)</a:t>
            </a:r>
          </a:p>
          <a:p>
            <a:pPr lvl="0"/>
            <a:r>
              <a:rPr lang="en-US" dirty="0" smtClean="0"/>
              <a:t>DWPD = TBW * (1024/(capacity * warranty years * 365)</a:t>
            </a:r>
          </a:p>
          <a:p>
            <a:r>
              <a:rPr lang="en-US" dirty="0" smtClean="0"/>
              <a:t>SSDs are generally classified by vendors using several different terms. “Read centric” or ‘Value” SSDs have very good read performance, but limited write performance and endurance. “Write centric” or ‘Enterprise” SSDs have very good read/write performance and very good endurance. “Mixed Use” SSDs fall in between the performance and endurance of “Read” and “Write” centric drives.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C083540-8AD6-1F4C-9718-E4EC1F558109}" type="slidenum">
              <a:rPr lang="en-US" smtClean="0"/>
              <a:pPr>
                <a:defRPr/>
              </a:pPr>
              <a:t>10</a:t>
            </a:fld>
            <a:endParaRPr lang="en-US" dirty="0"/>
          </a:p>
        </p:txBody>
      </p:sp>
    </p:spTree>
    <p:extLst>
      <p:ext uri="{BB962C8B-B14F-4D97-AF65-F5344CB8AC3E}">
        <p14:creationId xmlns:p14="http://schemas.microsoft.com/office/powerpoint/2010/main" val="502471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3800" y="1021387"/>
            <a:ext cx="8241555" cy="2266929"/>
          </a:xfrm>
        </p:spPr>
        <p:txBody>
          <a:bodyPr>
            <a:normAutofit/>
          </a:bodyPr>
          <a:lstStyle>
            <a:lvl1pPr algn="l">
              <a:defRPr sz="4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83801" y="3412937"/>
            <a:ext cx="6567153" cy="816163"/>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9" name="Straight Connector 8"/>
          <p:cNvCxnSpPr/>
          <p:nvPr userDrawn="1"/>
        </p:nvCxnSpPr>
        <p:spPr>
          <a:xfrm>
            <a:off x="554182" y="381000"/>
            <a:ext cx="817117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white.w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7763256" y="4581144"/>
            <a:ext cx="977488" cy="210312"/>
          </a:xfrm>
          <a:prstGeom prst="rect">
            <a:avLst/>
          </a:prstGeom>
        </p:spPr>
      </p:pic>
    </p:spTree>
    <p:extLst>
      <p:ext uri="{BB962C8B-B14F-4D97-AF65-F5344CB8AC3E}">
        <p14:creationId xmlns:p14="http://schemas.microsoft.com/office/powerpoint/2010/main" val="3635446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7753"/>
            <a:ext cx="8229600" cy="891540"/>
          </a:xfrm>
        </p:spPr>
        <p:txBody>
          <a:bodyPr>
            <a:normAutofit/>
          </a:bodyPr>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457200" y="1749137"/>
            <a:ext cx="8229600" cy="2810849"/>
          </a:xfrm>
        </p:spPr>
        <p:txBody>
          <a:bodyPr/>
          <a:lstStyle>
            <a:lvl1pPr marL="230188" indent="-230188">
              <a:defRPr/>
            </a:lvl1pPr>
            <a:lvl2pPr marL="569913" indent="-28575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183885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58637"/>
            <a:ext cx="4038600" cy="303598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58637"/>
            <a:ext cx="4038600" cy="303598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5119726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58637"/>
            <a:ext cx="4038600" cy="3035986"/>
          </a:xfrm>
        </p:spPr>
        <p:txBody>
          <a:bodyPr>
            <a:normAutofit/>
          </a:bodyPr>
          <a:lstStyle>
            <a:lvl1pPr marL="0" indent="0">
              <a:buFontTx/>
              <a:buNone/>
              <a:defRPr sz="2000" b="0" i="0">
                <a:latin typeface="Theinhardt Medium"/>
                <a:cs typeface="Theinhardt Medium"/>
              </a:defRPr>
            </a:lvl1pPr>
            <a:lvl2pPr marL="457200" indent="-225425">
              <a:buFont typeface="Arial"/>
              <a:buChar char="•"/>
              <a:defRPr sz="1800"/>
            </a:lvl2pPr>
            <a:lvl3pPr marL="796925" indent="-223838">
              <a:buFont typeface="Lucida Grande"/>
              <a:buChar char="­"/>
              <a:defRPr sz="1600"/>
            </a:lvl3pPr>
            <a:lvl4pPr marL="1028700" indent="-231775">
              <a:buFont typeface="Arial"/>
              <a:buChar char="•"/>
              <a:defRPr sz="1400"/>
            </a:lvl4pPr>
            <a:lvl5pPr marL="1254125" indent="-225425">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58637"/>
            <a:ext cx="4038600" cy="3035986"/>
          </a:xfrm>
        </p:spPr>
        <p:txBody>
          <a:bodyPr>
            <a:normAutofit/>
          </a:bodyPr>
          <a:lstStyle>
            <a:lvl1pPr marL="0" indent="0">
              <a:buFontTx/>
              <a:buNone/>
              <a:defRPr sz="2000" b="0" i="0">
                <a:latin typeface="Theinhardt Medium"/>
                <a:cs typeface="Theinhardt Medium"/>
              </a:defRPr>
            </a:lvl1pPr>
            <a:lvl2pPr marL="457200" indent="-225425">
              <a:buFont typeface="Arial"/>
              <a:buChar char="•"/>
              <a:defRPr sz="1800"/>
            </a:lvl2pPr>
            <a:lvl3pPr marL="796925" indent="-223838">
              <a:buFont typeface="Lucida Grande"/>
              <a:buChar char="­"/>
              <a:defRPr sz="1600"/>
            </a:lvl3pPr>
            <a:lvl4pPr marL="1028700" indent="-231775">
              <a:buFont typeface="Arial"/>
              <a:buChar char="•"/>
              <a:defRPr sz="1400"/>
            </a:lvl4pPr>
            <a:lvl5pPr marL="1254125" indent="-225425">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18156267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332374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421881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9318" y="923366"/>
            <a:ext cx="4216036" cy="700737"/>
          </a:xfrm>
        </p:spPr>
        <p:txBody>
          <a:bodyPr anchor="t">
            <a:noAutofit/>
          </a:bodyPr>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554182" y="1031081"/>
            <a:ext cx="3794606"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09318" y="1661114"/>
            <a:ext cx="4216036" cy="245606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233044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75408"/>
            <a:ext cx="8229600" cy="89477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841500"/>
            <a:ext cx="8229600" cy="27531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5020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8" r:id="rId4"/>
    <p:sldLayoutId id="2147483654" r:id="rId5"/>
    <p:sldLayoutId id="2147483655" r:id="rId6"/>
    <p:sldLayoutId id="2147483657" r:id="rId7"/>
  </p:sldLayoutIdLst>
  <p:timing>
    <p:tnLst>
      <p:par>
        <p:cTn id="1" dur="indefinite" restart="never" nodeType="tmRoot"/>
      </p:par>
    </p:tnLst>
  </p:timing>
  <p:hf hdr="0" ftr="0" dt="0"/>
  <p:txStyles>
    <p:titleStyle>
      <a:lvl1pPr algn="l" defTabSz="457200" rtl="0" eaLnBrk="1" latinLnBrk="0" hangingPunct="1">
        <a:spcBef>
          <a:spcPct val="0"/>
        </a:spcBef>
        <a:buNone/>
        <a:defRPr sz="2400" b="0" i="0" kern="1200">
          <a:solidFill>
            <a:schemeClr val="tx1"/>
          </a:solidFill>
          <a:latin typeface="Theinhardt Medium"/>
          <a:ea typeface="+mj-ea"/>
          <a:cs typeface="Theinhardt Medium"/>
        </a:defRPr>
      </a:lvl1pPr>
    </p:titleStyle>
    <p:bodyStyle>
      <a:lvl1pPr marL="230188" indent="-230188" algn="l" defTabSz="457200" rtl="0" eaLnBrk="1" latinLnBrk="0" hangingPunct="1">
        <a:spcBef>
          <a:spcPts val="1000"/>
        </a:spcBef>
        <a:buFont typeface="Arial"/>
        <a:buChar char="•"/>
        <a:defRPr sz="2000" b="0" i="0" kern="1200">
          <a:solidFill>
            <a:schemeClr val="tx1"/>
          </a:solidFill>
          <a:latin typeface="Theinhardt Thin"/>
          <a:ea typeface="+mn-ea"/>
          <a:cs typeface="Theinhardt Thin"/>
        </a:defRPr>
      </a:lvl1pPr>
      <a:lvl2pPr marL="742950" indent="-285750" algn="l" defTabSz="457200" rtl="0" eaLnBrk="1" latinLnBrk="0" hangingPunct="1">
        <a:spcBef>
          <a:spcPct val="20000"/>
        </a:spcBef>
        <a:buFont typeface="Arial"/>
        <a:buChar char="–"/>
        <a:defRPr sz="1800" b="0" i="0" kern="1200">
          <a:solidFill>
            <a:schemeClr val="tx1"/>
          </a:solidFill>
          <a:latin typeface="Theinhardt Thin"/>
          <a:ea typeface="+mn-ea"/>
          <a:cs typeface="Theinhardt Thin"/>
        </a:defRPr>
      </a:lvl2pPr>
      <a:lvl3pPr marL="1143000" indent="-228600" algn="l" defTabSz="457200" rtl="0" eaLnBrk="1" latinLnBrk="0" hangingPunct="1">
        <a:spcBef>
          <a:spcPct val="20000"/>
        </a:spcBef>
        <a:buFont typeface="Arial"/>
        <a:buChar char="•"/>
        <a:defRPr sz="1600" b="0" i="0" kern="1200">
          <a:solidFill>
            <a:schemeClr val="tx1"/>
          </a:solidFill>
          <a:latin typeface="Theinhardt Thin"/>
          <a:ea typeface="+mn-ea"/>
          <a:cs typeface="Theinhardt Thin"/>
        </a:defRPr>
      </a:lvl3pPr>
      <a:lvl4pPr marL="1600200" indent="-228600" algn="l" defTabSz="457200" rtl="0" eaLnBrk="1" latinLnBrk="0" hangingPunct="1">
        <a:spcBef>
          <a:spcPct val="20000"/>
        </a:spcBef>
        <a:buFont typeface="Arial"/>
        <a:buChar char="–"/>
        <a:defRPr sz="1400" b="0" i="0" kern="1200">
          <a:solidFill>
            <a:schemeClr val="tx1"/>
          </a:solidFill>
          <a:latin typeface="Theinhardt Thin"/>
          <a:ea typeface="+mn-ea"/>
          <a:cs typeface="Theinhardt Thin"/>
        </a:defRPr>
      </a:lvl4pPr>
      <a:lvl5pPr marL="2057400" indent="-228600" algn="l" defTabSz="457200" rtl="0" eaLnBrk="1" latinLnBrk="0" hangingPunct="1">
        <a:spcBef>
          <a:spcPct val="20000"/>
        </a:spcBef>
        <a:buFont typeface="Arial"/>
        <a:buChar char="»"/>
        <a:defRPr sz="1400" b="0" i="0" kern="1200">
          <a:solidFill>
            <a:schemeClr val="tx1"/>
          </a:solidFill>
          <a:latin typeface="Theinhardt Thin"/>
          <a:ea typeface="+mn-ea"/>
          <a:cs typeface="Theinhardt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ntel.com/content/www/us/en/solid-state-drives/ssd-data-center-tco-calculator-tool.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intel.com/content/www/us/en/solid-state-drives/ssd-data-center-tco-calculator-tool.html" TargetMode="Externa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www.intel.com/content/www/us/en/solid-state-drives/solid-state-drives-dc-s3510-series.html" TargetMode="External"/><Relationship Id="rId3" Type="http://schemas.openxmlformats.org/officeDocument/2006/relationships/hyperlink" Target="http://www.intel.com/content/www/us/en/solid-state-drives/solid-state-drives-dc-p3700-series.html" TargetMode="External"/><Relationship Id="rId7" Type="http://schemas.openxmlformats.org/officeDocument/2006/relationships/hyperlink" Target="http://www.intel.com/content/www/us/en/solid-state-drives/solid-state-drives-dc-p3600-series.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intel.com/content/www/us/en/solid-state-drives/solid-state-drives-dc-s3610-series.html" TargetMode="External"/><Relationship Id="rId11" Type="http://schemas.openxmlformats.org/officeDocument/2006/relationships/hyperlink" Target="http://www.intel.com/content/www/us/en/solid-state-drives/solid-state-drives-dc-s3500-series.html" TargetMode="External"/><Relationship Id="rId5" Type="http://schemas.openxmlformats.org/officeDocument/2006/relationships/hyperlink" Target="http://www.intel.com/content/www/us/en/solid-state-drives/solid-state-drives-dc-p3608-series.html" TargetMode="External"/><Relationship Id="rId10" Type="http://schemas.openxmlformats.org/officeDocument/2006/relationships/hyperlink" Target="http://www.intel.com/content/www/us/en/solid-state-drives/solid-state-drives-dc-s3700-series.html" TargetMode="External"/><Relationship Id="rId4" Type="http://schemas.openxmlformats.org/officeDocument/2006/relationships/hyperlink" Target="http://www.intel.com/content/www/us/en/solid-state-drives/solid-state-drives-dc-s3710-series.html" TargetMode="External"/><Relationship Id="rId9" Type="http://schemas.openxmlformats.org/officeDocument/2006/relationships/hyperlink" Target="http://www.intel.com/content/www/us/en/solid-state-drives/solid-state-drives-dc-p3500-series.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zdnet.com/article/data-corruption-is-worse-than-you-know/"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488731" y="1021556"/>
            <a:ext cx="8001000" cy="2266950"/>
          </a:xfrm>
        </p:spPr>
        <p:txBody>
          <a:bodyPr>
            <a:normAutofit/>
          </a:bodyPr>
          <a:lstStyle/>
          <a:p>
            <a:r>
              <a:rPr lang="en-US" sz="3200" b="1" dirty="0"/>
              <a:t>Opening the Door to IT Modernization </a:t>
            </a:r>
            <a:r>
              <a:rPr lang="en-US" sz="3200" b="1" dirty="0" smtClean="0"/>
              <a:t>– Selling </a:t>
            </a:r>
            <a:r>
              <a:rPr lang="en-US" sz="3200" b="1" dirty="0"/>
              <a:t>Intel SSDs to replace HDDs</a:t>
            </a:r>
            <a:endParaRPr lang="en-US" sz="3200" dirty="0">
              <a:latin typeface="Theinhardt Medium" charset="0"/>
            </a:endParaRPr>
          </a:p>
        </p:txBody>
      </p:sp>
      <p:sp>
        <p:nvSpPr>
          <p:cNvPr id="10242" name="Subtitle 2"/>
          <p:cNvSpPr>
            <a:spLocks noGrp="1"/>
          </p:cNvSpPr>
          <p:nvPr>
            <p:ph type="subTitle" idx="1"/>
          </p:nvPr>
        </p:nvSpPr>
        <p:spPr>
          <a:xfrm>
            <a:off x="488731" y="3413523"/>
            <a:ext cx="5859189" cy="815578"/>
          </a:xfrm>
        </p:spPr>
        <p:txBody>
          <a:bodyPr/>
          <a:lstStyle/>
          <a:p>
            <a:pPr eaLnBrk="1" hangingPunct="1"/>
            <a:r>
              <a:rPr lang="en-US" dirty="0" smtClean="0">
                <a:latin typeface="Theinhardt Thin" charset="0"/>
              </a:rPr>
              <a:t>1 November 2015</a:t>
            </a:r>
            <a:endParaRPr lang="en-US" dirty="0">
              <a:latin typeface="Theinhardt Thin" charset="0"/>
            </a:endParaRPr>
          </a:p>
        </p:txBody>
      </p:sp>
    </p:spTree>
    <p:extLst>
      <p:ext uri="{BB962C8B-B14F-4D97-AF65-F5344CB8AC3E}">
        <p14:creationId xmlns:p14="http://schemas.microsoft.com/office/powerpoint/2010/main" val="4090714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7753"/>
            <a:ext cx="8229600" cy="638299"/>
          </a:xfrm>
        </p:spPr>
        <p:txBody>
          <a:bodyPr/>
          <a:lstStyle/>
          <a:p>
            <a:r>
              <a:rPr lang="en-US" dirty="0" smtClean="0"/>
              <a:t>Solid-state Drive Endurance</a:t>
            </a:r>
            <a:endParaRPr lang="en-US" dirty="0"/>
          </a:p>
        </p:txBody>
      </p:sp>
      <p:sp>
        <p:nvSpPr>
          <p:cNvPr id="3" name="Content Placeholder 2"/>
          <p:cNvSpPr>
            <a:spLocks noGrp="1"/>
          </p:cNvSpPr>
          <p:nvPr>
            <p:ph idx="1"/>
          </p:nvPr>
        </p:nvSpPr>
        <p:spPr>
          <a:xfrm>
            <a:off x="457199" y="1316053"/>
            <a:ext cx="8365787" cy="3064090"/>
          </a:xfrm>
        </p:spPr>
        <p:txBody>
          <a:bodyPr>
            <a:noAutofit/>
          </a:bodyPr>
          <a:lstStyle/>
          <a:p>
            <a:r>
              <a:rPr lang="en-US" dirty="0" smtClean="0"/>
              <a:t>SSDs have a finite number of program/erase (P/E) cycles</a:t>
            </a:r>
          </a:p>
          <a:p>
            <a:r>
              <a:rPr lang="en-US" dirty="0" smtClean="0"/>
              <a:t>Each SSD has an expected endurance specification</a:t>
            </a:r>
          </a:p>
          <a:p>
            <a:r>
              <a:rPr lang="en-US" dirty="0" smtClean="0"/>
              <a:t>Once exceeded, SSDs switch to ‘read only’ mode</a:t>
            </a:r>
          </a:p>
          <a:p>
            <a:r>
              <a:rPr lang="en-US" dirty="0" smtClean="0"/>
              <a:t>Every vendor provides tools to measure </a:t>
            </a:r>
            <a:br>
              <a:rPr lang="en-US" dirty="0" smtClean="0"/>
            </a:br>
            <a:r>
              <a:rPr lang="en-US" dirty="0" smtClean="0"/>
              <a:t>SSD endurance and ‘remaining life’</a:t>
            </a:r>
          </a:p>
          <a:p>
            <a:r>
              <a:rPr lang="en-US" dirty="0" smtClean="0"/>
              <a:t>Endurance is measured by:</a:t>
            </a:r>
          </a:p>
          <a:p>
            <a:pPr lvl="1"/>
            <a:r>
              <a:rPr lang="en-US" sz="1600" dirty="0" smtClean="0"/>
              <a:t>Total Bytes Written (TBW) and/or Drive Writes per Day (DWPD)</a:t>
            </a:r>
          </a:p>
          <a:p>
            <a:pPr lvl="1"/>
            <a:r>
              <a:rPr lang="en-US" sz="1600" dirty="0" smtClean="0"/>
              <a:t>TBW = DWPD * warranty years * 365 * (capacity/1,024)</a:t>
            </a:r>
          </a:p>
          <a:p>
            <a:pPr lvl="1"/>
            <a:r>
              <a:rPr lang="en-US" sz="1600" dirty="0" smtClean="0"/>
              <a:t>DWPD = TBW * (1024/(capacity * warranty years * 365)</a:t>
            </a:r>
          </a:p>
          <a:p>
            <a:pPr lvl="1"/>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900" y="2144995"/>
            <a:ext cx="3572029" cy="2143926"/>
          </a:xfrm>
          <a:prstGeom prst="rect">
            <a:avLst/>
          </a:prstGeom>
        </p:spPr>
      </p:pic>
    </p:spTree>
    <p:extLst>
      <p:ext uri="{BB962C8B-B14F-4D97-AF65-F5344CB8AC3E}">
        <p14:creationId xmlns:p14="http://schemas.microsoft.com/office/powerpoint/2010/main" val="349244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7753"/>
            <a:ext cx="8229600" cy="518658"/>
          </a:xfrm>
        </p:spPr>
        <p:txBody>
          <a:bodyPr/>
          <a:lstStyle/>
          <a:p>
            <a:r>
              <a:rPr lang="en-US" dirty="0" smtClean="0"/>
              <a:t>Intel’s HP &amp; Lenovo Solid State Drives</a:t>
            </a:r>
            <a:endParaRPr lang="en-US"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2405952864"/>
                  </p:ext>
                </p:extLst>
              </p:nvPr>
            </p:nvGraphicFramePr>
            <p:xfrm>
              <a:off x="457200" y="1321916"/>
              <a:ext cx="8229600" cy="1631181"/>
            </p:xfrm>
            <a:graphic>
              <a:graphicData uri="http://schemas.openxmlformats.org/drawingml/2006/table">
                <a:tbl>
                  <a:tblPr firstRow="1" bandRow="1">
                    <a:tableStyleId>{6E25E649-3F16-4E02-A733-19D2CDBF48F0}</a:tableStyleId>
                  </a:tblPr>
                  <a:tblGrid>
                    <a:gridCol w="4114800"/>
                    <a:gridCol w="4114800"/>
                  </a:tblGrid>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HP </a:t>
                          </a:r>
                          <a14:m>
                            <m:oMath xmlns:m="http://schemas.openxmlformats.org/officeDocument/2006/math">
                              <m:r>
                                <a:rPr lang="en-US" b="1" i="1" dirty="0" smtClean="0">
                                  <a:latin typeface="Cambria Math"/>
                                </a:rPr>
                                <m:t>−</m:t>
                              </m:r>
                            </m:oMath>
                          </a14:m>
                          <a:r>
                            <a:rPr lang="en-US" b="1" dirty="0" smtClean="0"/>
                            <a:t> </a:t>
                          </a:r>
                          <a:r>
                            <a:rPr lang="en-US" dirty="0" smtClean="0"/>
                            <a:t>3 classes of Enterprise SSDs </a:t>
                          </a:r>
                        </a:p>
                      </a:txBody>
                      <a:tcPr/>
                    </a:tc>
                    <a:tc>
                      <a:txBody>
                        <a:bodyPr/>
                        <a:lstStyle/>
                        <a:p>
                          <a:endParaRPr lang="en-US" dirty="0"/>
                        </a:p>
                      </a:txBody>
                      <a:tcPr/>
                    </a:tc>
                  </a:tr>
                  <a:tr h="421807">
                    <a:tc>
                      <a:txBody>
                        <a:bodyPr/>
                        <a:lstStyle/>
                        <a:p>
                          <a:r>
                            <a:rPr lang="en-US" dirty="0" smtClean="0"/>
                            <a:t>Read Intensive (RI) </a:t>
                          </a:r>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Endurance &lt;=1 DWPD</a:t>
                          </a:r>
                        </a:p>
                      </a:txBody>
                      <a:tcPr/>
                    </a:tc>
                  </a:tr>
                  <a:tr h="421807">
                    <a:tc>
                      <a:txBody>
                        <a:bodyPr/>
                        <a:lstStyle/>
                        <a:p>
                          <a:r>
                            <a:rPr lang="en-US" dirty="0" smtClean="0"/>
                            <a:t>Mixed Use (MU) </a:t>
                          </a:r>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Endurance &gt;1 and &lt;10 DWPD</a:t>
                          </a:r>
                        </a:p>
                      </a:txBody>
                      <a:tcPr/>
                    </a:tc>
                  </a:tr>
                  <a:tr h="421807">
                    <a:tc>
                      <a:txBody>
                        <a:bodyPr/>
                        <a:lstStyle/>
                        <a:p>
                          <a:r>
                            <a:rPr lang="en-US" dirty="0" smtClean="0"/>
                            <a:t>Write Intensive (WI)	</a:t>
                          </a:r>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Endurance &gt;= 10 DWPD</a:t>
                          </a:r>
                        </a:p>
                      </a:txBody>
                      <a:tcPr/>
                    </a:tc>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2405952864"/>
                  </p:ext>
                </p:extLst>
              </p:nvPr>
            </p:nvGraphicFramePr>
            <p:xfrm>
              <a:off x="457200" y="1321916"/>
              <a:ext cx="8229600" cy="1631181"/>
            </p:xfrm>
            <a:graphic>
              <a:graphicData uri="http://schemas.openxmlformats.org/drawingml/2006/table">
                <a:tbl>
                  <a:tblPr firstRow="1" bandRow="1">
                    <a:tableStyleId>{6E25E649-3F16-4E02-A733-19D2CDBF48F0}</a:tableStyleId>
                  </a:tblPr>
                  <a:tblGrid>
                    <a:gridCol w="4114800"/>
                    <a:gridCol w="4114800"/>
                  </a:tblGrid>
                  <a:tr h="365760">
                    <a:tc>
                      <a:txBody>
                        <a:bodyPr/>
                        <a:lstStyle/>
                        <a:p>
                          <a:endParaRPr lang="en-US"/>
                        </a:p>
                      </a:txBody>
                      <a:tcPr>
                        <a:blipFill rotWithShape="1">
                          <a:blip r:embed="rId3"/>
                          <a:stretch>
                            <a:fillRect t="-8333" r="-100000" b="-356667"/>
                          </a:stretch>
                        </a:blipFill>
                      </a:tcPr>
                    </a:tc>
                    <a:tc>
                      <a:txBody>
                        <a:bodyPr/>
                        <a:lstStyle/>
                        <a:p>
                          <a:endParaRPr lang="en-US" dirty="0"/>
                        </a:p>
                      </a:txBody>
                      <a:tcPr/>
                    </a:tc>
                  </a:tr>
                  <a:tr h="421807">
                    <a:tc>
                      <a:txBody>
                        <a:bodyPr/>
                        <a:lstStyle/>
                        <a:p>
                          <a:r>
                            <a:rPr lang="en-US" dirty="0" smtClean="0"/>
                            <a:t>Read Intensive (RI) </a:t>
                          </a:r>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Endurance &lt;=1 DWPD</a:t>
                          </a:r>
                        </a:p>
                      </a:txBody>
                      <a:tcPr/>
                    </a:tc>
                  </a:tr>
                  <a:tr h="421807">
                    <a:tc>
                      <a:txBody>
                        <a:bodyPr/>
                        <a:lstStyle/>
                        <a:p>
                          <a:r>
                            <a:rPr lang="en-US" dirty="0" smtClean="0"/>
                            <a:t>Mixed Use (MU) </a:t>
                          </a:r>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Endurance &gt;1 and &lt;10 DWPD</a:t>
                          </a:r>
                        </a:p>
                      </a:txBody>
                      <a:tcPr/>
                    </a:tc>
                  </a:tr>
                  <a:tr h="421807">
                    <a:tc>
                      <a:txBody>
                        <a:bodyPr/>
                        <a:lstStyle/>
                        <a:p>
                          <a:r>
                            <a:rPr lang="en-US" dirty="0" smtClean="0"/>
                            <a:t>Write Intensive (WI)	</a:t>
                          </a:r>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Endurance &gt;= 10 DWPD</a:t>
                          </a:r>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8" name="Content Placeholder 5"/>
              <p:cNvGraphicFramePr>
                <a:graphicFrameLocks noGrp="1"/>
              </p:cNvGraphicFramePr>
              <p:nvPr>
                <p:ph idx="1"/>
                <p:extLst>
                  <p:ext uri="{D42A27DB-BD31-4B8C-83A1-F6EECF244321}">
                    <p14:modId xmlns:p14="http://schemas.microsoft.com/office/powerpoint/2010/main" val="2771642800"/>
                  </p:ext>
                </p:extLst>
              </p:nvPr>
            </p:nvGraphicFramePr>
            <p:xfrm>
              <a:off x="457200" y="3167808"/>
              <a:ext cx="8229600" cy="1209374"/>
            </p:xfrm>
            <a:graphic>
              <a:graphicData uri="http://schemas.openxmlformats.org/drawingml/2006/table">
                <a:tbl>
                  <a:tblPr firstRow="1" bandRow="1">
                    <a:tableStyleId>{6E25E649-3F16-4E02-A733-19D2CDBF48F0}</a:tableStyleId>
                  </a:tblPr>
                  <a:tblGrid>
                    <a:gridCol w="4114800"/>
                    <a:gridCol w="4114800"/>
                  </a:tblGrid>
                  <a:tr h="0">
                    <a:tc gridSpan="2">
                      <a:txBody>
                        <a:bodyPr/>
                        <a:lstStyle/>
                        <a:p>
                          <a:pPr marL="0" indent="0">
                            <a:buNone/>
                          </a:pPr>
                          <a:r>
                            <a:rPr lang="en-US" b="1" dirty="0" smtClean="0"/>
                            <a:t>Lenovo </a:t>
                          </a:r>
                          <a14:m>
                            <m:oMath xmlns:m="http://schemas.openxmlformats.org/officeDocument/2006/math">
                              <m:r>
                                <a:rPr lang="en-US" b="1" i="1" dirty="0" smtClean="0">
                                  <a:latin typeface="Cambria Math"/>
                                </a:rPr>
                                <m:t>−</m:t>
                              </m:r>
                            </m:oMath>
                          </a14:m>
                          <a:r>
                            <a:rPr lang="en-US" b="1" dirty="0" smtClean="0"/>
                            <a:t> </a:t>
                          </a:r>
                          <a:r>
                            <a:rPr lang="en-US" dirty="0" smtClean="0"/>
                            <a:t>2 classes of Enterprise SSDs</a:t>
                          </a:r>
                        </a:p>
                      </a:txBody>
                      <a:tcPr/>
                    </a:tc>
                    <a:tc hMerge="1">
                      <a:txBody>
                        <a:bodyPr/>
                        <a:lstStyle/>
                        <a:p>
                          <a:endParaRPr lang="en-US" dirty="0"/>
                        </a:p>
                      </a:txBody>
                      <a:tcPr/>
                    </a:tc>
                  </a:tr>
                  <a:tr h="421807">
                    <a:tc>
                      <a:txBody>
                        <a:bodyPr/>
                        <a:lstStyle/>
                        <a:p>
                          <a:pPr marL="0" lvl="1" indent="0"/>
                          <a:r>
                            <a:rPr lang="en-US" dirty="0" smtClean="0"/>
                            <a:t>Enterprise Value</a:t>
                          </a:r>
                        </a:p>
                      </a:txBody>
                      <a:tcPr/>
                    </a:tc>
                    <a:tc>
                      <a:txBody>
                        <a:bodyPr/>
                        <a:lstStyle/>
                        <a:p>
                          <a:pPr marL="457200" lvl="1" indent="-457200"/>
                          <a:r>
                            <a:rPr lang="en-US" dirty="0" smtClean="0"/>
                            <a:t>Endurance of 24.3 PB TBW</a:t>
                          </a:r>
                        </a:p>
                      </a:txBody>
                      <a:tcPr/>
                    </a:tc>
                  </a:tr>
                  <a:tr h="421807">
                    <a:tc>
                      <a:txBody>
                        <a:bodyPr/>
                        <a:lstStyle/>
                        <a:p>
                          <a:r>
                            <a:rPr lang="en-US" dirty="0" smtClean="0"/>
                            <a:t>Enterprise</a:t>
                          </a:r>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Endurance of 1.0 PB TBW</a:t>
                          </a:r>
                        </a:p>
                      </a:txBody>
                      <a:tcPr/>
                    </a:tc>
                  </a:tr>
                </a:tbl>
              </a:graphicData>
            </a:graphic>
          </p:graphicFrame>
        </mc:Choice>
        <mc:Fallback xmlns="">
          <p:graphicFrame>
            <p:nvGraphicFramePr>
              <p:cNvPr id="8" name="Content Placeholder 5"/>
              <p:cNvGraphicFramePr>
                <a:graphicFrameLocks noGrp="1"/>
              </p:cNvGraphicFramePr>
              <p:nvPr>
                <p:ph idx="1"/>
                <p:extLst>
                  <p:ext uri="{D42A27DB-BD31-4B8C-83A1-F6EECF244321}">
                    <p14:modId xmlns:p14="http://schemas.microsoft.com/office/powerpoint/2010/main" val="2771642800"/>
                  </p:ext>
                </p:extLst>
              </p:nvPr>
            </p:nvGraphicFramePr>
            <p:xfrm>
              <a:off x="457200" y="3167808"/>
              <a:ext cx="8229600" cy="1209374"/>
            </p:xfrm>
            <a:graphic>
              <a:graphicData uri="http://schemas.openxmlformats.org/drawingml/2006/table">
                <a:tbl>
                  <a:tblPr firstRow="1" bandRow="1">
                    <a:tableStyleId>{6E25E649-3F16-4E02-A733-19D2CDBF48F0}</a:tableStyleId>
                  </a:tblPr>
                  <a:tblGrid>
                    <a:gridCol w="4114800"/>
                    <a:gridCol w="4114800"/>
                  </a:tblGrid>
                  <a:tr h="365760">
                    <a:tc gridSpan="2">
                      <a:txBody>
                        <a:bodyPr/>
                        <a:lstStyle/>
                        <a:p>
                          <a:endParaRPr lang="en-US"/>
                        </a:p>
                      </a:txBody>
                      <a:tcPr>
                        <a:blipFill rotWithShape="1">
                          <a:blip r:embed="rId4"/>
                          <a:stretch>
                            <a:fillRect t="-8333" b="-241667"/>
                          </a:stretch>
                        </a:blipFill>
                      </a:tcPr>
                    </a:tc>
                    <a:tc hMerge="1">
                      <a:txBody>
                        <a:bodyPr/>
                        <a:lstStyle/>
                        <a:p>
                          <a:endParaRPr lang="en-US" dirty="0"/>
                        </a:p>
                      </a:txBody>
                      <a:tcPr/>
                    </a:tc>
                  </a:tr>
                  <a:tr h="421807">
                    <a:tc>
                      <a:txBody>
                        <a:bodyPr/>
                        <a:lstStyle/>
                        <a:p>
                          <a:pPr marL="0" lvl="1" indent="0"/>
                          <a:r>
                            <a:rPr lang="en-US" dirty="0" smtClean="0"/>
                            <a:t>Enterprise Value</a:t>
                          </a:r>
                          <a:endParaRPr lang="en-US" dirty="0" smtClean="0"/>
                        </a:p>
                      </a:txBody>
                      <a:tcPr/>
                    </a:tc>
                    <a:tc>
                      <a:txBody>
                        <a:bodyPr/>
                        <a:lstStyle/>
                        <a:p>
                          <a:pPr marL="457200" lvl="1" indent="-457200"/>
                          <a:r>
                            <a:rPr lang="en-US" dirty="0" smtClean="0"/>
                            <a:t>Endurance of 24.3 PB TBW</a:t>
                          </a:r>
                          <a:endParaRPr lang="en-US" dirty="0" smtClean="0"/>
                        </a:p>
                      </a:txBody>
                      <a:tcPr/>
                    </a:tc>
                  </a:tr>
                  <a:tr h="421807">
                    <a:tc>
                      <a:txBody>
                        <a:bodyPr/>
                        <a:lstStyle/>
                        <a:p>
                          <a:r>
                            <a:rPr lang="en-US" dirty="0" smtClean="0"/>
                            <a:t>Enterprise</a:t>
                          </a:r>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Endurance of 1.0 PB TBW</a:t>
                          </a:r>
                        </a:p>
                      </a:txBody>
                      <a:tcPr/>
                    </a:tc>
                  </a:tr>
                </a:tbl>
              </a:graphicData>
            </a:graphic>
          </p:graphicFrame>
        </mc:Fallback>
      </mc:AlternateContent>
    </p:spTree>
    <p:extLst>
      <p:ext uri="{BB962C8B-B14F-4D97-AF65-F5344CB8AC3E}">
        <p14:creationId xmlns:p14="http://schemas.microsoft.com/office/powerpoint/2010/main" val="3661187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7754"/>
            <a:ext cx="8229600" cy="450292"/>
          </a:xfrm>
        </p:spPr>
        <p:txBody>
          <a:bodyPr>
            <a:normAutofit fontScale="90000"/>
          </a:bodyPr>
          <a:lstStyle/>
          <a:p>
            <a:r>
              <a:rPr lang="en-US" dirty="0" smtClean="0"/>
              <a:t>Application Workload Reference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80300333"/>
              </p:ext>
            </p:extLst>
          </p:nvPr>
        </p:nvGraphicFramePr>
        <p:xfrm>
          <a:off x="457199" y="1230595"/>
          <a:ext cx="8229600" cy="3196127"/>
        </p:xfrm>
        <a:graphic>
          <a:graphicData uri="http://schemas.openxmlformats.org/drawingml/2006/table">
            <a:tbl>
              <a:tblPr firstRow="1" firstCol="1" bandRow="1">
                <a:tableStyleId>{6E25E649-3F16-4E02-A733-19D2CDBF48F0}</a:tableStyleId>
              </a:tblPr>
              <a:tblGrid>
                <a:gridCol w="1566159"/>
                <a:gridCol w="2221147"/>
                <a:gridCol w="2221147"/>
                <a:gridCol w="2221147"/>
              </a:tblGrid>
              <a:tr h="709300">
                <a:tc>
                  <a:txBody>
                    <a:bodyPr/>
                    <a:lstStyle/>
                    <a:p>
                      <a:pPr marL="0" marR="0">
                        <a:lnSpc>
                          <a:spcPct val="100000"/>
                        </a:lnSpc>
                        <a:spcBef>
                          <a:spcPts val="0"/>
                        </a:spcBef>
                        <a:spcAft>
                          <a:spcPts val="0"/>
                        </a:spcAft>
                      </a:pPr>
                      <a:r>
                        <a:rPr lang="en-US" sz="1400" dirty="0">
                          <a:effectLst/>
                        </a:rPr>
                        <a:t>Application Type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1400" dirty="0">
                          <a:effectLst/>
                        </a:rPr>
                        <a:t>Application Characteristic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1400" dirty="0">
                          <a:effectLst/>
                        </a:rPr>
                        <a:t>Application compatible ‘Write’ centric Enterprise SSD drives?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1400" dirty="0">
                          <a:effectLst/>
                        </a:rPr>
                        <a:t>Application compatible ‘Read’ centric Enterprise SSD drives?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355261">
                <a:tc>
                  <a:txBody>
                    <a:bodyPr/>
                    <a:lstStyle/>
                    <a:p>
                      <a:pPr marL="0" marR="0">
                        <a:lnSpc>
                          <a:spcPct val="115000"/>
                        </a:lnSpc>
                        <a:spcBef>
                          <a:spcPts val="0"/>
                        </a:spcBef>
                        <a:spcAft>
                          <a:spcPts val="0"/>
                        </a:spcAft>
                      </a:pPr>
                      <a:r>
                        <a:rPr lang="en-US" sz="1200" dirty="0">
                          <a:effectLst/>
                        </a:rPr>
                        <a:t>OLTP Database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200" dirty="0">
                          <a:effectLst/>
                        </a:rPr>
                        <a:t>Read &amp; Write Intensive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200" dirty="0">
                          <a:effectLst/>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355261">
                <a:tc>
                  <a:txBody>
                    <a:bodyPr/>
                    <a:lstStyle/>
                    <a:p>
                      <a:pPr marL="0" marR="0">
                        <a:lnSpc>
                          <a:spcPct val="115000"/>
                        </a:lnSpc>
                        <a:spcBef>
                          <a:spcPts val="0"/>
                        </a:spcBef>
                        <a:spcAft>
                          <a:spcPts val="0"/>
                        </a:spcAft>
                      </a:pPr>
                      <a:r>
                        <a:rPr lang="en-US" sz="1200" dirty="0">
                          <a:effectLst/>
                        </a:rPr>
                        <a:t>Data Warehouse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200" dirty="0">
                          <a:effectLst/>
                        </a:rPr>
                        <a:t>Read Intensive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200" dirty="0">
                          <a:effectLst/>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355261">
                <a:tc>
                  <a:txBody>
                    <a:bodyPr/>
                    <a:lstStyle/>
                    <a:p>
                      <a:pPr marL="0" marR="0">
                        <a:lnSpc>
                          <a:spcPct val="115000"/>
                        </a:lnSpc>
                        <a:spcBef>
                          <a:spcPts val="0"/>
                        </a:spcBef>
                        <a:spcAft>
                          <a:spcPts val="0"/>
                        </a:spcAft>
                      </a:pPr>
                      <a:r>
                        <a:rPr lang="en-US" sz="1200" dirty="0">
                          <a:effectLst/>
                        </a:rPr>
                        <a:t>Email Server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200" dirty="0">
                          <a:effectLst/>
                        </a:rPr>
                        <a:t>Read &amp; Write Intensive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200" dirty="0">
                          <a:effectLst/>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355261">
                <a:tc>
                  <a:txBody>
                    <a:bodyPr/>
                    <a:lstStyle/>
                    <a:p>
                      <a:pPr marL="0" marR="0">
                        <a:lnSpc>
                          <a:spcPct val="115000"/>
                        </a:lnSpc>
                        <a:spcBef>
                          <a:spcPts val="0"/>
                        </a:spcBef>
                        <a:spcAft>
                          <a:spcPts val="0"/>
                        </a:spcAft>
                      </a:pPr>
                      <a:r>
                        <a:rPr lang="en-US" sz="1200" dirty="0">
                          <a:effectLst/>
                        </a:rPr>
                        <a:t>Medical Imaging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200" dirty="0">
                          <a:effectLst/>
                        </a:rPr>
                        <a:t>Read Intensive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200" dirty="0">
                          <a:effectLst/>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355261">
                <a:tc>
                  <a:txBody>
                    <a:bodyPr/>
                    <a:lstStyle/>
                    <a:p>
                      <a:pPr marL="0" marR="0">
                        <a:lnSpc>
                          <a:spcPct val="115000"/>
                        </a:lnSpc>
                        <a:spcBef>
                          <a:spcPts val="0"/>
                        </a:spcBef>
                        <a:spcAft>
                          <a:spcPts val="0"/>
                        </a:spcAft>
                      </a:pPr>
                      <a:r>
                        <a:rPr lang="en-US" sz="1200" dirty="0">
                          <a:effectLst/>
                        </a:rPr>
                        <a:t>Video on demand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200" dirty="0">
                          <a:effectLst/>
                        </a:rPr>
                        <a:t>Read Intensive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200" dirty="0">
                          <a:effectLst/>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355261">
                <a:tc>
                  <a:txBody>
                    <a:bodyPr/>
                    <a:lstStyle/>
                    <a:p>
                      <a:pPr marL="0" marR="0">
                        <a:lnSpc>
                          <a:spcPct val="115000"/>
                        </a:lnSpc>
                        <a:spcBef>
                          <a:spcPts val="0"/>
                        </a:spcBef>
                        <a:spcAft>
                          <a:spcPts val="0"/>
                        </a:spcAft>
                      </a:pPr>
                      <a:r>
                        <a:rPr lang="en-US" sz="1200" dirty="0">
                          <a:effectLst/>
                        </a:rPr>
                        <a:t>Web, Internet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200" dirty="0">
                          <a:effectLst/>
                        </a:rPr>
                        <a:t>Read Intensive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200" dirty="0">
                          <a:effectLst/>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355261">
                <a:tc>
                  <a:txBody>
                    <a:bodyPr/>
                    <a:lstStyle/>
                    <a:p>
                      <a:pPr marL="0" marR="0">
                        <a:lnSpc>
                          <a:spcPct val="115000"/>
                        </a:lnSpc>
                        <a:spcBef>
                          <a:spcPts val="0"/>
                        </a:spcBef>
                        <a:spcAft>
                          <a:spcPts val="0"/>
                        </a:spcAft>
                      </a:pPr>
                      <a:r>
                        <a:rPr lang="en-US" sz="1200" dirty="0">
                          <a:effectLst/>
                        </a:rPr>
                        <a:t>Web 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200" dirty="0">
                          <a:effectLst/>
                        </a:rPr>
                        <a:t>Read &amp; Write Intensive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200" dirty="0">
                          <a:effectLst/>
                        </a:rPr>
                        <a:t>Yes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bl>
          </a:graphicData>
        </a:graphic>
      </p:graphicFrame>
    </p:spTree>
    <p:extLst>
      <p:ext uri="{BB962C8B-B14F-4D97-AF65-F5344CB8AC3E}">
        <p14:creationId xmlns:p14="http://schemas.microsoft.com/office/powerpoint/2010/main" val="3182549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7753"/>
            <a:ext cx="8229600" cy="390471"/>
          </a:xfrm>
        </p:spPr>
        <p:txBody>
          <a:bodyPr>
            <a:normAutofit fontScale="90000"/>
          </a:bodyPr>
          <a:lstStyle/>
          <a:p>
            <a:r>
              <a:rPr lang="en-US" dirty="0" smtClean="0"/>
              <a:t>SSD Endurance Perspective</a:t>
            </a:r>
            <a:endParaRPr lang="en-US" dirty="0"/>
          </a:p>
        </p:txBody>
      </p:sp>
      <p:sp>
        <p:nvSpPr>
          <p:cNvPr id="3" name="Content Placeholder 2"/>
          <p:cNvSpPr>
            <a:spLocks noGrp="1"/>
          </p:cNvSpPr>
          <p:nvPr>
            <p:ph idx="1"/>
          </p:nvPr>
        </p:nvSpPr>
        <p:spPr>
          <a:xfrm>
            <a:off x="483951" y="1146324"/>
            <a:ext cx="8202849" cy="2810849"/>
          </a:xfrm>
        </p:spPr>
        <p:txBody>
          <a:bodyPr/>
          <a:lstStyle/>
          <a:p>
            <a:pPr marL="0" indent="0">
              <a:buNone/>
            </a:pPr>
            <a:r>
              <a:rPr lang="en-US" dirty="0" smtClean="0"/>
              <a:t>Even ‘Write Centric’ drives can handle a huge amount of drive writes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77498409"/>
              </p:ext>
            </p:extLst>
          </p:nvPr>
        </p:nvGraphicFramePr>
        <p:xfrm>
          <a:off x="457199" y="1837228"/>
          <a:ext cx="8229600" cy="2275329"/>
        </p:xfrm>
        <a:graphic>
          <a:graphicData uri="http://schemas.openxmlformats.org/drawingml/2006/table">
            <a:tbl>
              <a:tblPr firstRow="1" firstCol="1" bandRow="1">
                <a:tableStyleId>{6E25E649-3F16-4E02-A733-19D2CDBF48F0}</a:tableStyleId>
              </a:tblPr>
              <a:tblGrid>
                <a:gridCol w="1311265"/>
                <a:gridCol w="1156085"/>
                <a:gridCol w="842882"/>
                <a:gridCol w="965484"/>
                <a:gridCol w="966734"/>
                <a:gridCol w="1722380"/>
                <a:gridCol w="646004"/>
                <a:gridCol w="618766"/>
              </a:tblGrid>
              <a:tr h="786331">
                <a:tc>
                  <a:txBody>
                    <a:bodyPr/>
                    <a:lstStyle/>
                    <a:p>
                      <a:pPr marL="0" marR="0" algn="ctr">
                        <a:lnSpc>
                          <a:spcPct val="100000"/>
                        </a:lnSpc>
                        <a:spcBef>
                          <a:spcPts val="0"/>
                        </a:spcBef>
                        <a:spcAft>
                          <a:spcPts val="0"/>
                        </a:spcAft>
                      </a:pPr>
                      <a:r>
                        <a:rPr lang="en-US" sz="1400" dirty="0" smtClean="0">
                          <a:effectLst/>
                        </a:rPr>
                        <a:t>Drive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1400" dirty="0">
                          <a:effectLst/>
                        </a:rPr>
                        <a:t>Drive Type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1400" dirty="0">
                          <a:effectLst/>
                        </a:rPr>
                        <a:t>Total TBW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1400" dirty="0" smtClean="0">
                          <a:effectLst/>
                        </a:rPr>
                        <a:t>TBW/Day </a:t>
                      </a:r>
                      <a:r>
                        <a:rPr lang="en-US" sz="1400" dirty="0">
                          <a:effectLst/>
                        </a:rPr>
                        <a:t>for 5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1400" dirty="0" smtClean="0">
                          <a:effectLst/>
                        </a:rPr>
                        <a:t>TBW/Day </a:t>
                      </a:r>
                      <a:r>
                        <a:rPr lang="en-US" sz="1400" dirty="0">
                          <a:effectLst/>
                        </a:rPr>
                        <a:t>for 3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1400" dirty="0">
                          <a:effectLst/>
                        </a:rPr>
                        <a:t>RAID </a:t>
                      </a:r>
                      <a:r>
                        <a:rPr lang="en-US" sz="1400" dirty="0" smtClean="0">
                          <a:effectLst/>
                        </a:rPr>
                        <a:t>5 Array</a:t>
                      </a:r>
                    </a:p>
                    <a:p>
                      <a:pPr marL="0" marR="0" algn="ctr">
                        <a:lnSpc>
                          <a:spcPct val="100000"/>
                        </a:lnSpc>
                        <a:spcBef>
                          <a:spcPts val="0"/>
                        </a:spcBef>
                        <a:spcAft>
                          <a:spcPts val="0"/>
                        </a:spcAft>
                      </a:pPr>
                      <a:r>
                        <a:rPr lang="en-US" sz="1400" dirty="0" smtClean="0">
                          <a:effectLst/>
                        </a:rPr>
                        <a:t> </a:t>
                      </a:r>
                      <a:r>
                        <a:rPr lang="en-US" sz="1400" dirty="0">
                          <a:effectLst/>
                        </a:rPr>
                        <a:t>(4 </a:t>
                      </a:r>
                      <a:r>
                        <a:rPr lang="en-US" sz="1400" dirty="0" smtClean="0">
                          <a:effectLst/>
                        </a:rPr>
                        <a:t>drives</a:t>
                      </a:r>
                      <a:br>
                        <a:rPr lang="en-US" sz="1400" dirty="0" smtClean="0">
                          <a:effectLst/>
                        </a:rPr>
                      </a:br>
                      <a:r>
                        <a:rPr lang="en-US" sz="1400" dirty="0" smtClean="0">
                          <a:effectLst/>
                        </a:rPr>
                        <a:t> </a:t>
                      </a:r>
                      <a:r>
                        <a:rPr lang="en-US" sz="1400" dirty="0">
                          <a:effectLst/>
                        </a:rPr>
                        <a:t>plus parity)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0"/>
                        </a:spcBef>
                        <a:spcAft>
                          <a:spcPts val="0"/>
                        </a:spcAft>
                      </a:pPr>
                      <a:r>
                        <a:rPr lang="en-US" sz="1400" dirty="0">
                          <a:effectLst/>
                        </a:rPr>
                        <a:t>IOPS </a:t>
                      </a:r>
                      <a:r>
                        <a:rPr lang="en-US" sz="1400" dirty="0" smtClean="0">
                          <a:effectLst/>
                        </a:rPr>
                        <a:t>Write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0000"/>
                        </a:lnSpc>
                        <a:spcBef>
                          <a:spcPts val="0"/>
                        </a:spcBef>
                        <a:spcAft>
                          <a:spcPts val="0"/>
                        </a:spcAft>
                      </a:pPr>
                      <a:r>
                        <a:rPr lang="en-US" sz="1400" dirty="0">
                          <a:effectLst/>
                        </a:rPr>
                        <a:t>IOPS</a:t>
                      </a:r>
                    </a:p>
                    <a:p>
                      <a:pPr marL="0" marR="0">
                        <a:lnSpc>
                          <a:spcPct val="100000"/>
                        </a:lnSpc>
                        <a:spcBef>
                          <a:spcPts val="0"/>
                        </a:spcBef>
                        <a:spcAft>
                          <a:spcPts val="0"/>
                        </a:spcAft>
                      </a:pPr>
                      <a:r>
                        <a:rPr lang="en-US" sz="1400" dirty="0" smtClean="0">
                          <a:effectLst/>
                        </a:rPr>
                        <a:t>Read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744499">
                <a:tc>
                  <a:txBody>
                    <a:bodyPr/>
                    <a:lstStyle/>
                    <a:p>
                      <a:pPr marL="0" marR="0">
                        <a:lnSpc>
                          <a:spcPct val="115000"/>
                        </a:lnSpc>
                        <a:spcBef>
                          <a:spcPts val="0"/>
                        </a:spcBef>
                        <a:spcAft>
                          <a:spcPts val="0"/>
                        </a:spcAft>
                      </a:pPr>
                      <a:r>
                        <a:rPr lang="en-US" sz="1100" dirty="0">
                          <a:effectLst/>
                        </a:rPr>
                        <a:t>Lenovo 400 </a:t>
                      </a:r>
                      <a:r>
                        <a:rPr lang="en-US" sz="1100" dirty="0" smtClean="0">
                          <a:effectLst/>
                        </a:rPr>
                        <a:t>GB</a:t>
                      </a:r>
                    </a:p>
                    <a:p>
                      <a:pPr marL="0" marR="0">
                        <a:lnSpc>
                          <a:spcPct val="115000"/>
                        </a:lnSpc>
                        <a:spcBef>
                          <a:spcPts val="0"/>
                        </a:spcBef>
                        <a:spcAft>
                          <a:spcPts val="0"/>
                        </a:spcAft>
                      </a:pPr>
                      <a:r>
                        <a:rPr lang="en-US" sz="1100" dirty="0" smtClean="0">
                          <a:effectLst/>
                        </a:rPr>
                        <a:t>Intel </a:t>
                      </a:r>
                      <a:r>
                        <a:rPr lang="en-US" sz="1100" dirty="0">
                          <a:effectLst/>
                        </a:rPr>
                        <a:t>DC S3500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100" dirty="0">
                          <a:effectLst/>
                        </a:rPr>
                        <a:t>Read Centric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100" dirty="0">
                          <a:effectLst/>
                        </a:rPr>
                        <a:t>225 TB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100" dirty="0">
                          <a:effectLst/>
                        </a:rPr>
                        <a:t>123 GB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100" dirty="0">
                          <a:effectLst/>
                        </a:rPr>
                        <a:t>205 GB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100" dirty="0">
                          <a:effectLst/>
                        </a:rPr>
                        <a:t>492 GB per 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100" dirty="0">
                          <a:effectLst/>
                        </a:rPr>
                        <a:t>11,000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100" dirty="0">
                          <a:effectLst/>
                        </a:rPr>
                        <a:t>75,000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r h="744499">
                <a:tc>
                  <a:txBody>
                    <a:bodyPr/>
                    <a:lstStyle/>
                    <a:p>
                      <a:pPr marL="0" marR="0">
                        <a:lnSpc>
                          <a:spcPct val="115000"/>
                        </a:lnSpc>
                        <a:spcBef>
                          <a:spcPts val="0"/>
                        </a:spcBef>
                        <a:spcAft>
                          <a:spcPts val="0"/>
                        </a:spcAft>
                      </a:pPr>
                      <a:r>
                        <a:rPr lang="en-US" sz="1100" dirty="0">
                          <a:effectLst/>
                        </a:rPr>
                        <a:t>Lenovo 400 </a:t>
                      </a:r>
                      <a:r>
                        <a:rPr lang="en-US" sz="1100" dirty="0" smtClean="0">
                          <a:effectLst/>
                        </a:rPr>
                        <a:t>GB</a:t>
                      </a:r>
                    </a:p>
                    <a:p>
                      <a:pPr marL="0" marR="0">
                        <a:lnSpc>
                          <a:spcPct val="115000"/>
                        </a:lnSpc>
                        <a:spcBef>
                          <a:spcPts val="0"/>
                        </a:spcBef>
                        <a:spcAft>
                          <a:spcPts val="0"/>
                        </a:spcAft>
                      </a:pPr>
                      <a:r>
                        <a:rPr lang="en-US" sz="1100" dirty="0" smtClean="0">
                          <a:effectLst/>
                        </a:rPr>
                        <a:t>Intel </a:t>
                      </a:r>
                      <a:r>
                        <a:rPr lang="en-US" sz="1100" dirty="0">
                          <a:effectLst/>
                        </a:rPr>
                        <a:t>DC S3700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100" dirty="0">
                          <a:effectLst/>
                        </a:rPr>
                        <a:t>Write Centric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100" dirty="0">
                          <a:effectLst/>
                        </a:rPr>
                        <a:t>7.3 PB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100" dirty="0">
                          <a:effectLst/>
                        </a:rPr>
                        <a:t>4 TB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100" dirty="0">
                          <a:effectLst/>
                        </a:rPr>
                        <a:t>6.6 TB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100" dirty="0">
                          <a:effectLst/>
                        </a:rPr>
                        <a:t>16 TB per 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100" dirty="0">
                          <a:effectLst/>
                        </a:rPr>
                        <a:t>36,000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en-US" sz="1100" dirty="0">
                          <a:effectLst/>
                        </a:rPr>
                        <a:t>75,000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r>
            </a:tbl>
          </a:graphicData>
        </a:graphic>
      </p:graphicFrame>
    </p:spTree>
    <p:extLst>
      <p:ext uri="{BB962C8B-B14F-4D97-AF65-F5344CB8AC3E}">
        <p14:creationId xmlns:p14="http://schemas.microsoft.com/office/powerpoint/2010/main" val="37133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311492" y="1364577"/>
            <a:ext cx="2644923" cy="3411890"/>
          </a:xfrm>
          <a:prstGeom prst="rect">
            <a:avLst/>
          </a:prstGeom>
          <a:solidFill>
            <a:schemeClr val="bg1"/>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311493" y="1341057"/>
            <a:ext cx="2644923" cy="15508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000" b="1" dirty="0"/>
          </a:p>
        </p:txBody>
      </p:sp>
      <p:sp>
        <p:nvSpPr>
          <p:cNvPr id="11" name="Rectangle 10"/>
          <p:cNvSpPr/>
          <p:nvPr/>
        </p:nvSpPr>
        <p:spPr>
          <a:xfrm>
            <a:off x="6131605" y="1364577"/>
            <a:ext cx="2644923" cy="3411890"/>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131606" y="1341057"/>
            <a:ext cx="2644923" cy="15508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000" b="1" dirty="0"/>
          </a:p>
        </p:txBody>
      </p:sp>
      <p:sp>
        <p:nvSpPr>
          <p:cNvPr id="8" name="Rectangle 7"/>
          <p:cNvSpPr/>
          <p:nvPr/>
        </p:nvSpPr>
        <p:spPr>
          <a:xfrm>
            <a:off x="491378" y="1364577"/>
            <a:ext cx="2644923" cy="3411890"/>
          </a:xfrm>
          <a:prstGeom prst="rect">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77753"/>
            <a:ext cx="8229600" cy="595570"/>
          </a:xfrm>
        </p:spPr>
        <p:txBody>
          <a:bodyPr/>
          <a:lstStyle/>
          <a:p>
            <a:r>
              <a:rPr lang="en-US" dirty="0"/>
              <a:t>Which is the Most Important is Application </a:t>
            </a:r>
            <a:r>
              <a:rPr lang="en-US" dirty="0" smtClean="0"/>
              <a:t>Dependent</a:t>
            </a:r>
            <a:endParaRPr lang="en-US" dirty="0"/>
          </a:p>
        </p:txBody>
      </p:sp>
      <p:sp>
        <p:nvSpPr>
          <p:cNvPr id="4" name="Content Placeholder 3"/>
          <p:cNvSpPr>
            <a:spLocks noGrp="1"/>
          </p:cNvSpPr>
          <p:nvPr>
            <p:ph idx="1"/>
          </p:nvPr>
        </p:nvSpPr>
        <p:spPr>
          <a:xfrm>
            <a:off x="551198" y="1604491"/>
            <a:ext cx="2525282" cy="3164695"/>
          </a:xfrm>
        </p:spPr>
        <p:txBody>
          <a:bodyPr>
            <a:normAutofit/>
          </a:bodyPr>
          <a:lstStyle/>
          <a:p>
            <a:pPr marL="0" lvl="0" indent="0" algn="ctr">
              <a:buNone/>
            </a:pPr>
            <a:r>
              <a:rPr lang="en-US" sz="1800" b="1" u="sng" dirty="0" smtClean="0"/>
              <a:t>Throughput</a:t>
            </a:r>
            <a:r>
              <a:rPr lang="en-US" sz="1800" dirty="0" smtClean="0"/>
              <a:t> </a:t>
            </a:r>
            <a:r>
              <a:rPr lang="en-US" sz="1800" dirty="0"/>
              <a:t>of </a:t>
            </a:r>
            <a:r>
              <a:rPr lang="en-US" sz="1800" dirty="0" smtClean="0"/>
              <a:t>a SSD is important </a:t>
            </a:r>
            <a:r>
              <a:rPr lang="en-US" sz="1800" dirty="0"/>
              <a:t>for applications </a:t>
            </a:r>
            <a:r>
              <a:rPr lang="en-US" sz="1800" dirty="0" smtClean="0"/>
              <a:t>that work </a:t>
            </a:r>
            <a:r>
              <a:rPr lang="en-US" sz="1800" dirty="0"/>
              <a:t>with large </a:t>
            </a:r>
            <a:r>
              <a:rPr lang="en-US" sz="1800" dirty="0" smtClean="0"/>
              <a:t>files </a:t>
            </a:r>
            <a:r>
              <a:rPr lang="en-US" sz="1800" dirty="0"/>
              <a:t>and </a:t>
            </a:r>
            <a:r>
              <a:rPr lang="en-US" sz="1800" dirty="0" smtClean="0"/>
              <a:t>require </a:t>
            </a:r>
            <a:r>
              <a:rPr lang="en-US" sz="1800" dirty="0"/>
              <a:t>a large number of sequential I/O operations such </a:t>
            </a:r>
            <a:r>
              <a:rPr lang="en-US" sz="1800" dirty="0" smtClean="0"/>
              <a:t>as </a:t>
            </a:r>
            <a:r>
              <a:rPr lang="en-US" sz="1800" dirty="0"/>
              <a:t>video-on-demand, medical imaging, and web applications</a:t>
            </a:r>
            <a:r>
              <a:rPr lang="en-US" sz="1800" dirty="0" smtClean="0"/>
              <a:t>.</a:t>
            </a:r>
            <a:endParaRPr lang="en-US" sz="1800" dirty="0"/>
          </a:p>
        </p:txBody>
      </p:sp>
      <p:sp>
        <p:nvSpPr>
          <p:cNvPr id="5" name="Content Placeholder 3"/>
          <p:cNvSpPr txBox="1">
            <a:spLocks/>
          </p:cNvSpPr>
          <p:nvPr/>
        </p:nvSpPr>
        <p:spPr>
          <a:xfrm>
            <a:off x="3401226" y="1604490"/>
            <a:ext cx="2435552" cy="3164695"/>
          </a:xfrm>
          <a:prstGeom prst="rect">
            <a:avLst/>
          </a:prstGeom>
        </p:spPr>
        <p:txBody>
          <a:bodyPr vert="horz" lIns="91440" tIns="45720" rIns="91440" bIns="45720" rtlCol="0">
            <a:normAutofit/>
          </a:bodyPr>
          <a:lstStyle>
            <a:lvl1pPr marL="230188" indent="-230188" algn="l" defTabSz="457200" rtl="0" eaLnBrk="1" latinLnBrk="0" hangingPunct="1">
              <a:spcBef>
                <a:spcPts val="1000"/>
              </a:spcBef>
              <a:buFont typeface="Arial"/>
              <a:buChar char="•"/>
              <a:defRPr sz="2000" b="0" i="0" kern="1200">
                <a:solidFill>
                  <a:schemeClr val="tx1"/>
                </a:solidFill>
                <a:latin typeface="Theinhardt Thin"/>
                <a:ea typeface="+mn-ea"/>
                <a:cs typeface="Theinhardt Thin"/>
              </a:defRPr>
            </a:lvl1pPr>
            <a:lvl2pPr marL="569913" indent="-285750" algn="l" defTabSz="457200" rtl="0" eaLnBrk="1" latinLnBrk="0" hangingPunct="1">
              <a:spcBef>
                <a:spcPct val="20000"/>
              </a:spcBef>
              <a:buFont typeface="Arial"/>
              <a:buChar char="–"/>
              <a:defRPr sz="1800" b="0" i="0" kern="1200">
                <a:solidFill>
                  <a:schemeClr val="tx1"/>
                </a:solidFill>
                <a:latin typeface="Theinhardt Thin"/>
                <a:ea typeface="+mn-ea"/>
                <a:cs typeface="Theinhardt Thin"/>
              </a:defRPr>
            </a:lvl2pPr>
            <a:lvl3pPr marL="1143000" indent="-228600" algn="l" defTabSz="457200" rtl="0" eaLnBrk="1" latinLnBrk="0" hangingPunct="1">
              <a:spcBef>
                <a:spcPct val="20000"/>
              </a:spcBef>
              <a:buFont typeface="Arial"/>
              <a:buChar char="•"/>
              <a:defRPr sz="1600" b="0" i="0" kern="1200">
                <a:solidFill>
                  <a:schemeClr val="tx1"/>
                </a:solidFill>
                <a:latin typeface="Theinhardt Thin"/>
                <a:ea typeface="+mn-ea"/>
                <a:cs typeface="Theinhardt Thin"/>
              </a:defRPr>
            </a:lvl3pPr>
            <a:lvl4pPr marL="1600200" indent="-228600" algn="l" defTabSz="457200" rtl="0" eaLnBrk="1" latinLnBrk="0" hangingPunct="1">
              <a:spcBef>
                <a:spcPct val="20000"/>
              </a:spcBef>
              <a:buFont typeface="Arial"/>
              <a:buChar char="–"/>
              <a:defRPr sz="1400" b="0" i="0" kern="1200">
                <a:solidFill>
                  <a:schemeClr val="tx1"/>
                </a:solidFill>
                <a:latin typeface="Theinhardt Thin"/>
                <a:ea typeface="+mn-ea"/>
                <a:cs typeface="Theinhardt Thin"/>
              </a:defRPr>
            </a:lvl4pPr>
            <a:lvl5pPr marL="2057400" indent="-228600" algn="l" defTabSz="457200" rtl="0" eaLnBrk="1" latinLnBrk="0" hangingPunct="1">
              <a:spcBef>
                <a:spcPct val="20000"/>
              </a:spcBef>
              <a:buFont typeface="Arial"/>
              <a:buChar char="»"/>
              <a:defRPr sz="1400" b="0" i="0" kern="1200">
                <a:solidFill>
                  <a:schemeClr val="tx1"/>
                </a:solidFill>
                <a:latin typeface="Theinhardt Thin"/>
                <a:ea typeface="+mn-ea"/>
                <a:cs typeface="Theinhardt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pPr>
            <a:r>
              <a:rPr lang="en-US" sz="1800" b="1" u="sng" dirty="0" smtClean="0"/>
              <a:t>Consistency</a:t>
            </a:r>
            <a:r>
              <a:rPr lang="en-US" sz="1800" dirty="0" smtClean="0"/>
              <a:t> of SSDs are a </a:t>
            </a:r>
            <a:r>
              <a:rPr lang="en-US" sz="1800" dirty="0"/>
              <a:t>measure of how the drive performs in the </a:t>
            </a:r>
            <a:br>
              <a:rPr lang="en-US" sz="1800" dirty="0"/>
            </a:br>
            <a:r>
              <a:rPr lang="en-US" sz="1800" dirty="0"/>
              <a:t>data center. </a:t>
            </a:r>
          </a:p>
          <a:p>
            <a:pPr marL="0" lvl="1" indent="0" algn="ctr">
              <a:spcBef>
                <a:spcPts val="1200"/>
              </a:spcBef>
              <a:buNone/>
            </a:pPr>
            <a:r>
              <a:rPr lang="en-US" dirty="0"/>
              <a:t>It </a:t>
            </a:r>
            <a:r>
              <a:rPr lang="en-US" dirty="0" smtClean="0"/>
              <a:t>is more </a:t>
            </a:r>
            <a:r>
              <a:rPr lang="en-US" dirty="0"/>
              <a:t>important than overall peak performance, </a:t>
            </a:r>
            <a:br>
              <a:rPr lang="en-US" dirty="0"/>
            </a:br>
            <a:r>
              <a:rPr lang="en-US" dirty="0"/>
              <a:t>especially in RAID environments. </a:t>
            </a:r>
          </a:p>
        </p:txBody>
      </p:sp>
      <p:sp>
        <p:nvSpPr>
          <p:cNvPr id="6" name="Content Placeholder 3"/>
          <p:cNvSpPr txBox="1">
            <a:spLocks/>
          </p:cNvSpPr>
          <p:nvPr/>
        </p:nvSpPr>
        <p:spPr>
          <a:xfrm>
            <a:off x="6296111" y="1604491"/>
            <a:ext cx="2315911" cy="3070059"/>
          </a:xfrm>
          <a:prstGeom prst="rect">
            <a:avLst/>
          </a:prstGeom>
        </p:spPr>
        <p:txBody>
          <a:bodyPr vert="horz" lIns="91440" tIns="45720" rIns="91440" bIns="45720" rtlCol="0">
            <a:normAutofit/>
          </a:bodyPr>
          <a:lstStyle>
            <a:lvl1pPr marL="230188" indent="-230188" algn="l" defTabSz="457200" rtl="0" eaLnBrk="1" latinLnBrk="0" hangingPunct="1">
              <a:spcBef>
                <a:spcPts val="1000"/>
              </a:spcBef>
              <a:buFont typeface="Arial"/>
              <a:buChar char="•"/>
              <a:defRPr sz="2000" b="0" i="0" kern="1200">
                <a:solidFill>
                  <a:schemeClr val="tx1"/>
                </a:solidFill>
                <a:latin typeface="Theinhardt Thin"/>
                <a:ea typeface="+mn-ea"/>
                <a:cs typeface="Theinhardt Thin"/>
              </a:defRPr>
            </a:lvl1pPr>
            <a:lvl2pPr marL="569913" indent="-285750" algn="l" defTabSz="457200" rtl="0" eaLnBrk="1" latinLnBrk="0" hangingPunct="1">
              <a:spcBef>
                <a:spcPct val="20000"/>
              </a:spcBef>
              <a:buFont typeface="Arial"/>
              <a:buChar char="–"/>
              <a:defRPr sz="1800" b="0" i="0" kern="1200">
                <a:solidFill>
                  <a:schemeClr val="tx1"/>
                </a:solidFill>
                <a:latin typeface="Theinhardt Thin"/>
                <a:ea typeface="+mn-ea"/>
                <a:cs typeface="Theinhardt Thin"/>
              </a:defRPr>
            </a:lvl2pPr>
            <a:lvl3pPr marL="1143000" indent="-228600" algn="l" defTabSz="457200" rtl="0" eaLnBrk="1" latinLnBrk="0" hangingPunct="1">
              <a:spcBef>
                <a:spcPct val="20000"/>
              </a:spcBef>
              <a:buFont typeface="Arial"/>
              <a:buChar char="•"/>
              <a:defRPr sz="1600" b="0" i="0" kern="1200">
                <a:solidFill>
                  <a:schemeClr val="tx1"/>
                </a:solidFill>
                <a:latin typeface="Theinhardt Thin"/>
                <a:ea typeface="+mn-ea"/>
                <a:cs typeface="Theinhardt Thin"/>
              </a:defRPr>
            </a:lvl3pPr>
            <a:lvl4pPr marL="1600200" indent="-228600" algn="l" defTabSz="457200" rtl="0" eaLnBrk="1" latinLnBrk="0" hangingPunct="1">
              <a:spcBef>
                <a:spcPct val="20000"/>
              </a:spcBef>
              <a:buFont typeface="Arial"/>
              <a:buChar char="–"/>
              <a:defRPr sz="1400" b="0" i="0" kern="1200">
                <a:solidFill>
                  <a:schemeClr val="tx1"/>
                </a:solidFill>
                <a:latin typeface="Theinhardt Thin"/>
                <a:ea typeface="+mn-ea"/>
                <a:cs typeface="Theinhardt Thin"/>
              </a:defRPr>
            </a:lvl4pPr>
            <a:lvl5pPr marL="2057400" indent="-228600" algn="l" defTabSz="457200" rtl="0" eaLnBrk="1" latinLnBrk="0" hangingPunct="1">
              <a:spcBef>
                <a:spcPct val="20000"/>
              </a:spcBef>
              <a:buFont typeface="Arial"/>
              <a:buChar char="»"/>
              <a:defRPr sz="1400" b="0" i="0" kern="1200">
                <a:solidFill>
                  <a:schemeClr val="tx1"/>
                </a:solidFill>
                <a:latin typeface="Theinhardt Thin"/>
                <a:ea typeface="+mn-ea"/>
                <a:cs typeface="Theinhardt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buNone/>
            </a:pPr>
            <a:r>
              <a:rPr lang="en-US" sz="1800" b="1" u="sng" dirty="0" smtClean="0"/>
              <a:t>Reliability</a:t>
            </a:r>
            <a:r>
              <a:rPr lang="en-US" sz="1800" dirty="0" smtClean="0"/>
              <a:t> </a:t>
            </a:r>
            <a:r>
              <a:rPr lang="en-US" sz="1800" dirty="0"/>
              <a:t>is important </a:t>
            </a:r>
            <a:r>
              <a:rPr lang="en-US" sz="1800" dirty="0" smtClean="0"/>
              <a:t>to reduce SSD errors such as  silent </a:t>
            </a:r>
            <a:r>
              <a:rPr lang="en-US" sz="1800" dirty="0"/>
              <a:t>data </a:t>
            </a:r>
            <a:r>
              <a:rPr lang="en-US" sz="1800" dirty="0" smtClean="0"/>
              <a:t>corruption, and provided end-to-end data protection along with 256-bit </a:t>
            </a:r>
            <a:r>
              <a:rPr lang="en-US" sz="1800" dirty="0"/>
              <a:t>AES </a:t>
            </a:r>
            <a:r>
              <a:rPr lang="en-US" sz="1800" dirty="0" smtClean="0"/>
              <a:t>encryption.</a:t>
            </a:r>
            <a:endParaRPr lang="en-US" sz="1800" dirty="0"/>
          </a:p>
        </p:txBody>
      </p:sp>
      <p:sp>
        <p:nvSpPr>
          <p:cNvPr id="7" name="Rectangle 6"/>
          <p:cNvSpPr/>
          <p:nvPr/>
        </p:nvSpPr>
        <p:spPr>
          <a:xfrm>
            <a:off x="491379" y="1341057"/>
            <a:ext cx="2644923" cy="15508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b="1" dirty="0"/>
          </a:p>
        </p:txBody>
      </p:sp>
    </p:spTree>
    <p:extLst>
      <p:ext uri="{BB962C8B-B14F-4D97-AF65-F5344CB8AC3E}">
        <p14:creationId xmlns:p14="http://schemas.microsoft.com/office/powerpoint/2010/main" val="948286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7753"/>
            <a:ext cx="8229600" cy="544296"/>
          </a:xfrm>
        </p:spPr>
        <p:txBody>
          <a:bodyPr/>
          <a:lstStyle/>
          <a:p>
            <a:r>
              <a:rPr lang="en-US" dirty="0" smtClean="0"/>
              <a:t>Cost per IPOS vs Cost per GB	</a:t>
            </a:r>
            <a:endParaRPr lang="en-US" dirty="0"/>
          </a:p>
        </p:txBody>
      </p:sp>
      <p:sp>
        <p:nvSpPr>
          <p:cNvPr id="3" name="Content Placeholder 2"/>
          <p:cNvSpPr>
            <a:spLocks noGrp="1"/>
          </p:cNvSpPr>
          <p:nvPr>
            <p:ph idx="1"/>
          </p:nvPr>
        </p:nvSpPr>
        <p:spPr>
          <a:xfrm>
            <a:off x="579383" y="1339333"/>
            <a:ext cx="8162596" cy="3177995"/>
          </a:xfrm>
        </p:spPr>
        <p:txBody>
          <a:bodyPr>
            <a:normAutofit/>
          </a:bodyPr>
          <a:lstStyle/>
          <a:p>
            <a:r>
              <a:rPr lang="en-US" dirty="0" smtClean="0"/>
              <a:t>Traditionally enterprise disk evaluated by $/GB</a:t>
            </a:r>
          </a:p>
          <a:p>
            <a:pPr lvl="1"/>
            <a:r>
              <a:rPr lang="en-US" dirty="0" smtClean="0"/>
              <a:t>HDD have lower $/GB advantage</a:t>
            </a:r>
          </a:p>
          <a:p>
            <a:pPr>
              <a:spcBef>
                <a:spcPts val="1800"/>
              </a:spcBef>
            </a:pPr>
            <a:r>
              <a:rPr lang="en-US" dirty="0" smtClean="0"/>
              <a:t>Performance is evaluated by $/IOPS</a:t>
            </a:r>
          </a:p>
          <a:p>
            <a:pPr lvl="1"/>
            <a:r>
              <a:rPr lang="en-US" dirty="0" smtClean="0"/>
              <a:t>SDDs have $/IOPS advantage</a:t>
            </a:r>
          </a:p>
          <a:p>
            <a:pPr lvl="1"/>
            <a:r>
              <a:rPr lang="en-US" dirty="0" smtClean="0"/>
              <a:t>Good prospects for upgrading to SSDs</a:t>
            </a:r>
          </a:p>
          <a:p>
            <a:pPr lvl="1"/>
            <a:r>
              <a:rPr lang="en-US" dirty="0" smtClean="0"/>
              <a:t>Includes Data Centers using HDD ‘short-stroking’</a:t>
            </a:r>
            <a:endParaRPr lang="en-US" dirty="0"/>
          </a:p>
          <a:p>
            <a:pPr>
              <a:spcBef>
                <a:spcPts val="1800"/>
              </a:spcBef>
            </a:pPr>
            <a:r>
              <a:rPr lang="en-US" dirty="0" smtClean="0"/>
              <a:t>Use Intel Solid-State Drive Data TCO Calculator to show savings</a:t>
            </a:r>
          </a:p>
          <a:p>
            <a:pPr lvl="1"/>
            <a:r>
              <a:rPr lang="en-US" sz="1150" dirty="0" smtClean="0">
                <a:hlinkClick r:id="rId3"/>
              </a:rPr>
              <a:t>http</a:t>
            </a:r>
            <a:r>
              <a:rPr lang="en-US" sz="1150" dirty="0">
                <a:hlinkClick r:id="rId3"/>
              </a:rPr>
              <a:t>://www.intel.com/content/www/us/en/solid-state-drives/ssd-data-center-tco-calculator-tool.html</a:t>
            </a:r>
            <a:endParaRPr lang="en-US" sz="1150" dirty="0"/>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7353" y="664926"/>
            <a:ext cx="2546647" cy="1960918"/>
          </a:xfrm>
          <a:prstGeom prst="rect">
            <a:avLst/>
          </a:prstGeom>
        </p:spPr>
      </p:pic>
    </p:spTree>
    <p:extLst>
      <p:ext uri="{BB962C8B-B14F-4D97-AF65-F5344CB8AC3E}">
        <p14:creationId xmlns:p14="http://schemas.microsoft.com/office/powerpoint/2010/main" val="2726830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9839" y="1324598"/>
            <a:ext cx="3912507" cy="30579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677753"/>
            <a:ext cx="8229600" cy="569933"/>
          </a:xfrm>
        </p:spPr>
        <p:txBody>
          <a:bodyPr/>
          <a:lstStyle/>
          <a:p>
            <a:r>
              <a:rPr lang="en-US" dirty="0" smtClean="0"/>
              <a:t>Intel Solid-State Drive TCO Calculator</a:t>
            </a:r>
            <a:endParaRPr lang="en-US" dirty="0"/>
          </a:p>
        </p:txBody>
      </p:sp>
      <p:sp>
        <p:nvSpPr>
          <p:cNvPr id="3" name="Content Placeholder 2"/>
          <p:cNvSpPr>
            <a:spLocks noGrp="1"/>
          </p:cNvSpPr>
          <p:nvPr>
            <p:ph idx="1"/>
          </p:nvPr>
        </p:nvSpPr>
        <p:spPr>
          <a:xfrm>
            <a:off x="4613261" y="1549963"/>
            <a:ext cx="4163269" cy="3052109"/>
          </a:xfrm>
        </p:spPr>
        <p:txBody>
          <a:bodyPr>
            <a:noAutofit/>
          </a:bodyPr>
          <a:lstStyle/>
          <a:p>
            <a:r>
              <a:rPr lang="en-US" sz="1800" dirty="0" smtClean="0"/>
              <a:t>The </a:t>
            </a:r>
            <a:r>
              <a:rPr lang="en-US" sz="1800" b="1" dirty="0" smtClean="0"/>
              <a:t>Total Cost of Ownership (TCO) Calculator </a:t>
            </a:r>
            <a:r>
              <a:rPr lang="en-US" sz="1800" dirty="0" smtClean="0"/>
              <a:t>helps discover the potential cost savings of deploying Intel SSDs in a data center. </a:t>
            </a:r>
          </a:p>
          <a:p>
            <a:r>
              <a:rPr lang="en-US" sz="1800" dirty="0" smtClean="0"/>
              <a:t>It also helps determine the number of SSDs and environment would be required to match the performance and capacity of your current HDD configuration.</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789" y="1688852"/>
            <a:ext cx="3779698" cy="2252547"/>
          </a:xfrm>
          <a:prstGeom prst="rect">
            <a:avLst/>
          </a:prstGeom>
        </p:spPr>
      </p:pic>
      <p:sp>
        <p:nvSpPr>
          <p:cNvPr id="5" name="Content Placeholder 2"/>
          <p:cNvSpPr txBox="1">
            <a:spLocks/>
          </p:cNvSpPr>
          <p:nvPr/>
        </p:nvSpPr>
        <p:spPr>
          <a:xfrm>
            <a:off x="457200" y="4858562"/>
            <a:ext cx="5114658" cy="284938"/>
          </a:xfrm>
          <a:prstGeom prst="rect">
            <a:avLst/>
          </a:prstGeom>
        </p:spPr>
        <p:txBody>
          <a:bodyPr/>
          <a:lstStyle>
            <a:lvl1pPr marL="230188" indent="-230188" algn="l" defTabSz="457200" rtl="0" eaLnBrk="1" fontAlgn="base" hangingPunct="1">
              <a:spcBef>
                <a:spcPts val="1000"/>
              </a:spcBef>
              <a:spcAft>
                <a:spcPct val="0"/>
              </a:spcAft>
              <a:buFont typeface="Arial" charset="0"/>
              <a:buChar char="•"/>
              <a:defRPr sz="2000" kern="1200">
                <a:solidFill>
                  <a:schemeClr val="tx1"/>
                </a:solidFill>
                <a:latin typeface="Theinhardt Thin"/>
                <a:ea typeface="ＭＳ Ｐゴシック" charset="0"/>
                <a:cs typeface="Theinhardt Thin"/>
              </a:defRPr>
            </a:lvl1pPr>
            <a:lvl2pPr marL="742950" indent="-285750" algn="l" defTabSz="457200" rtl="0" eaLnBrk="1" fontAlgn="base" hangingPunct="1">
              <a:spcBef>
                <a:spcPct val="20000"/>
              </a:spcBef>
              <a:spcAft>
                <a:spcPct val="0"/>
              </a:spcAft>
              <a:buFont typeface="Arial" charset="0"/>
              <a:buChar char="–"/>
              <a:defRPr kern="1200">
                <a:solidFill>
                  <a:schemeClr val="tx1"/>
                </a:solidFill>
                <a:latin typeface="Theinhardt Thin"/>
                <a:ea typeface="ＭＳ Ｐゴシック" charset="0"/>
                <a:cs typeface="Theinhardt Thin"/>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Theinhardt Thin"/>
                <a:ea typeface="ＭＳ Ｐゴシック" charset="0"/>
                <a:cs typeface="Theinhardt Thin"/>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Theinhardt Thin"/>
                <a:ea typeface="ＭＳ Ｐゴシック" charset="0"/>
                <a:cs typeface="Theinhardt Thin"/>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Theinhardt Thin"/>
                <a:ea typeface="ＭＳ Ｐゴシック" charset="0"/>
                <a:cs typeface="Theinhardt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900" dirty="0">
                <a:hlinkClick r:id="rId4"/>
              </a:rPr>
              <a:t>http://</a:t>
            </a:r>
            <a:r>
              <a:rPr lang="en-US" sz="900" dirty="0" smtClean="0">
                <a:hlinkClick r:id="rId4"/>
              </a:rPr>
              <a:t>www.intel.com/content/www/us/en/solid-state-drives/ssd-data-center-tco-calculator-tool.html</a:t>
            </a:r>
            <a:endParaRPr lang="en-US" sz="900" dirty="0"/>
          </a:p>
        </p:txBody>
      </p:sp>
    </p:spTree>
    <p:extLst>
      <p:ext uri="{BB962C8B-B14F-4D97-AF65-F5344CB8AC3E}">
        <p14:creationId xmlns:p14="http://schemas.microsoft.com/office/powerpoint/2010/main" val="2071956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559" y="677753"/>
            <a:ext cx="8166537" cy="569933"/>
          </a:xfrm>
        </p:spPr>
        <p:txBody>
          <a:bodyPr/>
          <a:lstStyle/>
          <a:p>
            <a:r>
              <a:rPr lang="en-US" dirty="0" smtClean="0"/>
              <a:t>Four Legacy Servers into One Lenovo Intel SSD Server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4075262"/>
              </p:ext>
            </p:extLst>
          </p:nvPr>
        </p:nvGraphicFramePr>
        <p:xfrm>
          <a:off x="689777" y="1380602"/>
          <a:ext cx="4172779" cy="309357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862556" y="1851173"/>
            <a:ext cx="3891208" cy="2185214"/>
          </a:xfrm>
          <a:prstGeom prst="rect">
            <a:avLst/>
          </a:prstGeom>
          <a:noFill/>
        </p:spPr>
        <p:txBody>
          <a:bodyPr wrap="square" rtlCol="0">
            <a:spAutoFit/>
          </a:bodyPr>
          <a:lstStyle/>
          <a:p>
            <a:pPr marL="171450"/>
            <a:r>
              <a:rPr lang="en-US" dirty="0"/>
              <a:t>Lenovo ThinkServer RD650 </a:t>
            </a:r>
            <a:endParaRPr lang="en-US" dirty="0" smtClean="0"/>
          </a:p>
          <a:p>
            <a:pPr marL="742950" lvl="1" indent="-285750">
              <a:spcBef>
                <a:spcPts val="1200"/>
              </a:spcBef>
              <a:buFont typeface="Arial" panose="020B0604020202020204" pitchFamily="34" charset="0"/>
              <a:buChar char="•"/>
            </a:pPr>
            <a:r>
              <a:rPr lang="en-US" sz="1400" b="1" dirty="0" smtClean="0"/>
              <a:t>With </a:t>
            </a:r>
            <a:r>
              <a:rPr lang="en-US" sz="1400" b="1" dirty="0"/>
              <a:t>six 800GB SSD</a:t>
            </a:r>
          </a:p>
          <a:p>
            <a:pPr marL="1014413" lvl="2" indent="-214313">
              <a:buFont typeface="Arial" panose="020B0604020202020204" pitchFamily="34" charset="0"/>
              <a:buChar char="•"/>
            </a:pPr>
            <a:r>
              <a:rPr lang="en-US" sz="1400" dirty="0"/>
              <a:t>Delivered work of two legacy server </a:t>
            </a:r>
            <a:r>
              <a:rPr lang="en-US" sz="1400" dirty="0" smtClean="0"/>
              <a:t>workloads</a:t>
            </a:r>
            <a:endParaRPr lang="en-US" sz="1400" dirty="0"/>
          </a:p>
          <a:p>
            <a:pPr marL="742950" indent="-280988">
              <a:spcBef>
                <a:spcPts val="1200"/>
              </a:spcBef>
              <a:buFont typeface="Arial" panose="020B0604020202020204" pitchFamily="34" charset="0"/>
              <a:buChar char="•"/>
            </a:pPr>
            <a:r>
              <a:rPr lang="en-US" sz="1400" b="1" dirty="0" smtClean="0"/>
              <a:t>With </a:t>
            </a:r>
            <a:r>
              <a:rPr lang="en-US" sz="1400" b="1" dirty="0"/>
              <a:t>four 1.6TB Intel P3700 PCIe NVMe SSDs</a:t>
            </a:r>
          </a:p>
          <a:p>
            <a:pPr marL="1014413" lvl="2" indent="-214313">
              <a:buFont typeface="Arial" panose="020B0604020202020204" pitchFamily="34" charset="0"/>
              <a:buChar char="•"/>
            </a:pPr>
            <a:r>
              <a:rPr lang="en-US" sz="1400" dirty="0"/>
              <a:t>Delivered work of four legacy server </a:t>
            </a:r>
            <a:r>
              <a:rPr lang="en-US" sz="1400" dirty="0" smtClean="0"/>
              <a:t>workloads</a:t>
            </a:r>
            <a:endParaRPr lang="en-US" sz="1400" dirty="0"/>
          </a:p>
        </p:txBody>
      </p:sp>
      <p:sp>
        <p:nvSpPr>
          <p:cNvPr id="8" name="Rectangle 7"/>
          <p:cNvSpPr/>
          <p:nvPr/>
        </p:nvSpPr>
        <p:spPr>
          <a:xfrm>
            <a:off x="1349625" y="1465209"/>
            <a:ext cx="2853085" cy="253916"/>
          </a:xfrm>
          <a:prstGeom prst="rect">
            <a:avLst/>
          </a:prstGeom>
        </p:spPr>
        <p:txBody>
          <a:bodyPr wrap="square">
            <a:spAutoFit/>
          </a:bodyPr>
          <a:lstStyle/>
          <a:p>
            <a:pPr algn="ctr" defTabSz="685800">
              <a:defRPr sz="1400" b="0" i="0" u="none" strike="noStrike" kern="1200" spc="0" baseline="0">
                <a:solidFill>
                  <a:sysClr val="windowText" lastClr="000000">
                    <a:lumMod val="65000"/>
                    <a:lumOff val="35000"/>
                  </a:sysClr>
                </a:solidFill>
                <a:latin typeface="+mn-lt"/>
                <a:ea typeface="+mn-ea"/>
                <a:cs typeface="+mn-cs"/>
              </a:defRPr>
            </a:pPr>
            <a:r>
              <a:rPr lang="en-US" sz="1050" b="1" dirty="0">
                <a:solidFill>
                  <a:sysClr val="windowText" lastClr="000000">
                    <a:lumMod val="65000"/>
                    <a:lumOff val="35000"/>
                  </a:sysClr>
                </a:solidFill>
              </a:rPr>
              <a:t>TPC- H Total </a:t>
            </a:r>
            <a:r>
              <a:rPr lang="en-US" sz="1050" b="1" dirty="0" smtClean="0">
                <a:solidFill>
                  <a:sysClr val="windowText" lastClr="000000">
                    <a:lumMod val="65000"/>
                    <a:lumOff val="35000"/>
                  </a:sysClr>
                </a:solidFill>
              </a:rPr>
              <a:t>Database Performance</a:t>
            </a:r>
            <a:endParaRPr lang="en-US" sz="1050" b="1" dirty="0">
              <a:solidFill>
                <a:sysClr val="windowText" lastClr="000000">
                  <a:lumMod val="65000"/>
                  <a:lumOff val="35000"/>
                </a:sysClr>
              </a:solidFill>
            </a:endParaRPr>
          </a:p>
        </p:txBody>
      </p:sp>
      <p:sp>
        <p:nvSpPr>
          <p:cNvPr id="7" name="TextBox 6"/>
          <p:cNvSpPr txBox="1"/>
          <p:nvPr/>
        </p:nvSpPr>
        <p:spPr>
          <a:xfrm>
            <a:off x="830658" y="4516910"/>
            <a:ext cx="3876254" cy="300082"/>
          </a:xfrm>
          <a:prstGeom prst="rect">
            <a:avLst/>
          </a:prstGeom>
          <a:noFill/>
        </p:spPr>
        <p:txBody>
          <a:bodyPr wrap="square" rtlCol="0">
            <a:spAutoFit/>
          </a:bodyPr>
          <a:lstStyle/>
          <a:p>
            <a:pPr algn="ctr"/>
            <a:r>
              <a:rPr lang="en-US" sz="675" u="sng" dirty="0"/>
              <a:t>http://www.principledtechnologies.com/Lenovo/RD650_storage_performance_0415.pdf</a:t>
            </a:r>
            <a:endParaRPr lang="en-US" sz="675" dirty="0"/>
          </a:p>
          <a:p>
            <a:pPr algn="ctr"/>
            <a:endParaRPr lang="en-US" sz="675" dirty="0"/>
          </a:p>
        </p:txBody>
      </p:sp>
    </p:spTree>
    <p:extLst>
      <p:ext uri="{BB962C8B-B14F-4D97-AF65-F5344CB8AC3E}">
        <p14:creationId xmlns:p14="http://schemas.microsoft.com/office/powerpoint/2010/main" val="1620541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4450080" y="896760"/>
            <a:ext cx="2125980" cy="3889181"/>
          </a:xfrm>
          <a:prstGeom prst="roundRect">
            <a:avLst>
              <a:gd name="adj" fmla="val 4429"/>
            </a:avLst>
          </a:prstGeom>
          <a:solidFill>
            <a:schemeClr val="accent1">
              <a:lumMod val="20000"/>
              <a:lumOff val="80000"/>
            </a:schemeClr>
          </a:solidFill>
          <a:ln w="19050">
            <a:noFill/>
            <a:round/>
            <a:headEnd/>
            <a:tailEn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eaLnBrk="0" hangingPunct="0"/>
            <a:endParaRPr lang="en-US" sz="900" b="1" dirty="0">
              <a:solidFill>
                <a:srgbClr val="FFFFFF"/>
              </a:solidFill>
              <a:cs typeface="Arial" pitchFamily="34" charset="0"/>
            </a:endParaRPr>
          </a:p>
        </p:txBody>
      </p:sp>
      <p:sp>
        <p:nvSpPr>
          <p:cNvPr id="36" name="Rounded Rectangle 35"/>
          <p:cNvSpPr/>
          <p:nvPr/>
        </p:nvSpPr>
        <p:spPr bwMode="auto">
          <a:xfrm>
            <a:off x="6614160" y="896760"/>
            <a:ext cx="2301240" cy="3893447"/>
          </a:xfrm>
          <a:prstGeom prst="roundRect">
            <a:avLst>
              <a:gd name="adj" fmla="val 4429"/>
            </a:avLst>
          </a:prstGeom>
          <a:solidFill>
            <a:schemeClr val="accent1">
              <a:lumMod val="20000"/>
              <a:lumOff val="80000"/>
            </a:schemeClr>
          </a:solidFill>
          <a:ln w="19050">
            <a:noFill/>
            <a:round/>
            <a:headEnd/>
            <a:tailEn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eaLnBrk="0" hangingPunct="0"/>
            <a:endParaRPr lang="en-US" sz="900" b="1" dirty="0">
              <a:solidFill>
                <a:srgbClr val="FFFFFF"/>
              </a:solidFill>
              <a:cs typeface="Arial" pitchFamily="34" charset="0"/>
            </a:endParaRPr>
          </a:p>
        </p:txBody>
      </p:sp>
      <p:sp>
        <p:nvSpPr>
          <p:cNvPr id="69" name="Rounded Rectangle 68"/>
          <p:cNvSpPr/>
          <p:nvPr/>
        </p:nvSpPr>
        <p:spPr bwMode="auto">
          <a:xfrm>
            <a:off x="2269672" y="896760"/>
            <a:ext cx="2125980" cy="3909776"/>
          </a:xfrm>
          <a:prstGeom prst="roundRect">
            <a:avLst>
              <a:gd name="adj" fmla="val 4429"/>
            </a:avLst>
          </a:prstGeom>
          <a:solidFill>
            <a:schemeClr val="accent1">
              <a:lumMod val="20000"/>
              <a:lumOff val="80000"/>
            </a:schemeClr>
          </a:solidFill>
          <a:ln w="19050">
            <a:noFill/>
            <a:round/>
            <a:headEnd/>
            <a:tailEn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eaLnBrk="0" hangingPunct="0"/>
            <a:endParaRPr lang="en-US" sz="900" b="1" dirty="0">
              <a:solidFill>
                <a:srgbClr val="FFFFFF"/>
              </a:solidFill>
              <a:cs typeface="Arial" pitchFamily="34" charset="0"/>
            </a:endParaRPr>
          </a:p>
        </p:txBody>
      </p:sp>
      <p:sp>
        <p:nvSpPr>
          <p:cNvPr id="70" name="Title 3"/>
          <p:cNvSpPr>
            <a:spLocks noGrp="1"/>
          </p:cNvSpPr>
          <p:nvPr>
            <p:ph type="title"/>
          </p:nvPr>
        </p:nvSpPr>
        <p:spPr>
          <a:xfrm>
            <a:off x="529838" y="307647"/>
            <a:ext cx="7883911" cy="578403"/>
          </a:xfrm>
        </p:spPr>
        <p:txBody>
          <a:bodyPr>
            <a:normAutofit/>
          </a:bodyPr>
          <a:lstStyle/>
          <a:p>
            <a:r>
              <a:rPr lang="en-US" dirty="0" smtClean="0"/>
              <a:t>Intel</a:t>
            </a:r>
            <a:r>
              <a:rPr lang="en-US" baseline="30000" dirty="0" smtClean="0"/>
              <a:t>®</a:t>
            </a:r>
            <a:r>
              <a:rPr lang="en-US" dirty="0" smtClean="0"/>
              <a:t> SSD Data Center PCIe/NVMe™ Family</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838257701"/>
              </p:ext>
            </p:extLst>
          </p:nvPr>
        </p:nvGraphicFramePr>
        <p:xfrm>
          <a:off x="342901" y="1136441"/>
          <a:ext cx="8572499" cy="3964329"/>
        </p:xfrm>
        <a:graphic>
          <a:graphicData uri="http://schemas.openxmlformats.org/drawingml/2006/table">
            <a:tbl>
              <a:tblPr firstRow="1" firstCol="1" bandRow="1">
                <a:tableStyleId>{6E25E649-3F16-4E02-A733-19D2CDBF48F0}</a:tableStyleId>
              </a:tblPr>
              <a:tblGrid>
                <a:gridCol w="1892300"/>
                <a:gridCol w="2168969"/>
                <a:gridCol w="2177936"/>
                <a:gridCol w="2333294"/>
              </a:tblGrid>
              <a:tr h="288177">
                <a:tc>
                  <a:txBody>
                    <a:bodyPr/>
                    <a:lstStyle/>
                    <a:p>
                      <a:endParaRPr lang="en-US" sz="800" b="0" dirty="0">
                        <a:latin typeface="+mn-lt"/>
                      </a:endParaRPr>
                    </a:p>
                  </a:txBody>
                  <a:tcPr marT="34290" marB="34290" anchor="ctr"/>
                </a:tc>
                <a:tc>
                  <a:txBody>
                    <a:bodyPr/>
                    <a:lstStyle/>
                    <a:p>
                      <a:pPr algn="ctr"/>
                      <a:r>
                        <a:rPr lang="en-US" sz="1000" dirty="0" smtClean="0"/>
                        <a:t>Intel</a:t>
                      </a:r>
                      <a:r>
                        <a:rPr lang="en-US" sz="1000" baseline="30000" dirty="0" smtClean="0"/>
                        <a:t>®</a:t>
                      </a:r>
                      <a:r>
                        <a:rPr lang="en-US" sz="1000" dirty="0" smtClean="0"/>
                        <a:t> SSD DC P3700 Series</a:t>
                      </a:r>
                      <a:endParaRPr lang="en-US" sz="1000" b="1" dirty="0" smtClean="0">
                        <a:solidFill>
                          <a:schemeClr val="tx1"/>
                        </a:solidFill>
                        <a:latin typeface="+mn-lt"/>
                      </a:endParaRPr>
                    </a:p>
                  </a:txBody>
                  <a:tcPr marT="34290" marB="34290" anchor="ctr"/>
                </a:tc>
                <a:tc>
                  <a:txBody>
                    <a:bodyPr/>
                    <a:lstStyle/>
                    <a:p>
                      <a:pPr algn="ctr"/>
                      <a:r>
                        <a:rPr lang="en-US" sz="1000" dirty="0" smtClean="0"/>
                        <a:t>Intel</a:t>
                      </a:r>
                      <a:r>
                        <a:rPr lang="en-US" sz="1000" baseline="30000" dirty="0" smtClean="0"/>
                        <a:t>®</a:t>
                      </a:r>
                      <a:r>
                        <a:rPr lang="en-US" sz="1000" dirty="0" smtClean="0"/>
                        <a:t> SSD DC P3600 Series</a:t>
                      </a:r>
                      <a:endParaRPr lang="en-US" sz="1000" b="1" dirty="0" smtClean="0">
                        <a:solidFill>
                          <a:schemeClr val="tx1"/>
                        </a:solidFill>
                        <a:latin typeface="+mn-lt"/>
                      </a:endParaRPr>
                    </a:p>
                  </a:txBody>
                  <a:tcPr marT="34290" marB="34290" anchor="ctr"/>
                </a:tc>
                <a:tc>
                  <a:txBody>
                    <a:bodyPr/>
                    <a:lstStyle/>
                    <a:p>
                      <a:pPr algn="ctr"/>
                      <a:r>
                        <a:rPr lang="en-US" sz="1000" dirty="0" smtClean="0"/>
                        <a:t>Intel</a:t>
                      </a:r>
                      <a:r>
                        <a:rPr lang="en-US" sz="1000" baseline="30000" dirty="0" smtClean="0"/>
                        <a:t>®</a:t>
                      </a:r>
                      <a:r>
                        <a:rPr lang="en-US" sz="1000" dirty="0" smtClean="0"/>
                        <a:t> SSD DC P3500 Series</a:t>
                      </a:r>
                      <a:endParaRPr lang="en-US" sz="1000" b="1" dirty="0" smtClean="0">
                        <a:solidFill>
                          <a:schemeClr val="tx1"/>
                        </a:solidFill>
                        <a:latin typeface="+mn-lt"/>
                      </a:endParaRPr>
                    </a:p>
                  </a:txBody>
                  <a:tcPr marT="34290" marB="34290" anchor="ctr"/>
                </a:tc>
              </a:tr>
              <a:tr h="488066">
                <a:tc>
                  <a:txBody>
                    <a:bodyPr/>
                    <a:lstStyle/>
                    <a:p>
                      <a:r>
                        <a:rPr lang="en-US" sz="1050" dirty="0" smtClean="0"/>
                        <a:t>Capacity</a:t>
                      </a:r>
                      <a:endParaRPr lang="en-US" sz="1050" b="0" dirty="0">
                        <a:latin typeface="+mn-lt"/>
                      </a:endParaRPr>
                    </a:p>
                  </a:txBody>
                  <a:tcPr marT="34290" marB="34290" anchor="ctr"/>
                </a:tc>
                <a:tc>
                  <a:txBody>
                    <a:bodyPr/>
                    <a:lstStyle/>
                    <a:p>
                      <a:pPr algn="ctr"/>
                      <a:r>
                        <a:rPr lang="en-US" sz="1200" dirty="0" smtClean="0"/>
                        <a:t>400, 800GB, 1.2 &amp; 1.6TB</a:t>
                      </a:r>
                      <a:endParaRPr lang="en-US" sz="1200" b="0" dirty="0" smtClean="0">
                        <a:solidFill>
                          <a:schemeClr val="tx1"/>
                        </a:solidFill>
                        <a:latin typeface="+mn-lt"/>
                      </a:endParaRPr>
                    </a:p>
                  </a:txBody>
                  <a:tcPr marT="34290" marB="34290" anchor="ctr"/>
                </a:tc>
                <a:tc>
                  <a:txBody>
                    <a:bodyPr/>
                    <a:lstStyle/>
                    <a:p>
                      <a:pPr algn="ctr"/>
                      <a:r>
                        <a:rPr lang="en-US" sz="1200" dirty="0" smtClean="0"/>
                        <a:t>400, 800GB, 1.2,</a:t>
                      </a:r>
                      <a:r>
                        <a:rPr lang="en-US" sz="1200" baseline="0" dirty="0" smtClean="0"/>
                        <a:t> </a:t>
                      </a:r>
                      <a:br>
                        <a:rPr lang="en-US" sz="1200" baseline="0" dirty="0" smtClean="0"/>
                      </a:br>
                      <a:r>
                        <a:rPr lang="en-US" sz="1200" baseline="0" dirty="0" smtClean="0"/>
                        <a:t>1.6 </a:t>
                      </a:r>
                      <a:r>
                        <a:rPr lang="en-US" sz="1200" dirty="0" smtClean="0"/>
                        <a:t>&amp; 2.0TB</a:t>
                      </a:r>
                      <a:endParaRPr lang="en-US" sz="1200" b="0" dirty="0" smtClean="0">
                        <a:solidFill>
                          <a:schemeClr val="tx1"/>
                        </a:solidFill>
                        <a:latin typeface="+mn-lt"/>
                      </a:endParaRPr>
                    </a:p>
                  </a:txBody>
                  <a:tcPr marT="34290" marB="34290" anchor="ctr"/>
                </a:tc>
                <a:tc>
                  <a:txBody>
                    <a:bodyPr/>
                    <a:lstStyle/>
                    <a:p>
                      <a:pPr algn="ctr"/>
                      <a:r>
                        <a:rPr lang="en-US" sz="1200" dirty="0" smtClean="0"/>
                        <a:t>400GB, 1.2</a:t>
                      </a:r>
                      <a:r>
                        <a:rPr lang="en-US" sz="1200" baseline="0" dirty="0" smtClean="0"/>
                        <a:t> </a:t>
                      </a:r>
                      <a:r>
                        <a:rPr lang="en-US" sz="1200" dirty="0" smtClean="0"/>
                        <a:t>&amp; 2.0TB</a:t>
                      </a:r>
                      <a:endParaRPr lang="en-US" sz="1200" b="0" dirty="0" smtClean="0">
                        <a:solidFill>
                          <a:schemeClr val="tx1"/>
                        </a:solidFill>
                        <a:latin typeface="+mn-lt"/>
                      </a:endParaRPr>
                    </a:p>
                  </a:txBody>
                  <a:tcPr marT="34290" marB="34290" anchor="ctr"/>
                </a:tc>
              </a:tr>
              <a:tr h="288177">
                <a:tc>
                  <a:txBody>
                    <a:bodyPr/>
                    <a:lstStyle/>
                    <a:p>
                      <a:r>
                        <a:rPr lang="en-US" sz="1050" dirty="0" smtClean="0"/>
                        <a:t>Interface</a:t>
                      </a:r>
                      <a:endParaRPr lang="en-US" sz="1050" b="0" dirty="0">
                        <a:latin typeface="+mn-lt"/>
                      </a:endParaRPr>
                    </a:p>
                  </a:txBody>
                  <a:tcPr marT="34290" marB="34290" anchor="ctr"/>
                </a:tc>
                <a:tc>
                  <a:txBody>
                    <a:bodyPr/>
                    <a:lstStyle/>
                    <a:p>
                      <a:pPr algn="ctr"/>
                      <a:r>
                        <a:rPr lang="en-US" sz="1200" dirty="0" smtClean="0"/>
                        <a:t>PCIe</a:t>
                      </a:r>
                      <a:r>
                        <a:rPr lang="en-US" sz="1200" baseline="0" dirty="0" smtClean="0"/>
                        <a:t> Gen 3</a:t>
                      </a:r>
                      <a:endParaRPr lang="pl-PL" sz="1200" b="0" dirty="0" smtClean="0">
                        <a:solidFill>
                          <a:schemeClr val="tx1"/>
                        </a:solidFill>
                        <a:latin typeface="+mn-lt"/>
                      </a:endParaRPr>
                    </a:p>
                  </a:txBody>
                  <a:tcPr marT="34290" marB="34290" anchor="ctr"/>
                </a:tc>
                <a:tc>
                  <a:txBody>
                    <a:bodyPr/>
                    <a:lstStyle/>
                    <a:p>
                      <a:pPr algn="ctr"/>
                      <a:r>
                        <a:rPr lang="en-US" sz="1200" dirty="0" smtClean="0"/>
                        <a:t>PCIe</a:t>
                      </a:r>
                      <a:r>
                        <a:rPr lang="en-US" sz="1200" baseline="0" dirty="0" smtClean="0"/>
                        <a:t> Gen 3</a:t>
                      </a:r>
                      <a:endParaRPr lang="pl-PL" sz="1200" b="0" dirty="0" smtClean="0">
                        <a:solidFill>
                          <a:schemeClr val="tx1"/>
                        </a:solidFill>
                        <a:latin typeface="+mn-lt"/>
                      </a:endParaRPr>
                    </a:p>
                  </a:txBody>
                  <a:tcPr marT="34290" marB="34290" anchor="ctr"/>
                </a:tc>
                <a:tc>
                  <a:txBody>
                    <a:bodyPr/>
                    <a:lstStyle/>
                    <a:p>
                      <a:pPr algn="ctr"/>
                      <a:r>
                        <a:rPr lang="en-US" sz="1200" dirty="0" smtClean="0"/>
                        <a:t>PCIe</a:t>
                      </a:r>
                      <a:r>
                        <a:rPr lang="en-US" sz="1200" baseline="0" dirty="0" smtClean="0"/>
                        <a:t> Gen 3</a:t>
                      </a:r>
                      <a:endParaRPr lang="pl-PL" sz="1200" b="0" dirty="0" smtClean="0">
                        <a:solidFill>
                          <a:schemeClr val="tx1"/>
                        </a:solidFill>
                        <a:latin typeface="+mn-lt"/>
                      </a:endParaRPr>
                    </a:p>
                  </a:txBody>
                  <a:tcPr marT="34290" marB="34290" anchor="ctr"/>
                </a:tc>
              </a:tr>
              <a:tr h="288177">
                <a:tc>
                  <a:txBody>
                    <a:bodyPr/>
                    <a:lstStyle/>
                    <a:p>
                      <a:r>
                        <a:rPr lang="en-US" sz="1000" dirty="0" smtClean="0"/>
                        <a:t>Form Factor</a:t>
                      </a:r>
                      <a:endParaRPr lang="en-US" sz="1000" b="0" dirty="0" smtClean="0">
                        <a:latin typeface="+mn-lt"/>
                      </a:endParaRPr>
                    </a:p>
                  </a:txBody>
                  <a:tcPr marT="34290" marB="34290" anchor="ctr"/>
                </a:tc>
                <a:tc>
                  <a:txBody>
                    <a:bodyPr/>
                    <a:lstStyle/>
                    <a:p>
                      <a:pPr algn="ctr"/>
                      <a:r>
                        <a:rPr lang="en-US" sz="1200" dirty="0" smtClean="0"/>
                        <a:t>HHHL AIC &amp; 2.5”</a:t>
                      </a:r>
                      <a:endParaRPr lang="en-US" sz="1200" b="0" dirty="0" smtClean="0">
                        <a:solidFill>
                          <a:schemeClr val="tx1"/>
                        </a:solidFill>
                        <a:latin typeface="+mn-lt"/>
                      </a:endParaRPr>
                    </a:p>
                  </a:txBody>
                  <a:tcPr marT="34290" marB="34290" anchor="ctr"/>
                </a:tc>
                <a:tc>
                  <a:txBody>
                    <a:bodyPr/>
                    <a:lstStyle/>
                    <a:p>
                      <a:pPr algn="ctr"/>
                      <a:r>
                        <a:rPr lang="en-US" sz="1200" dirty="0" smtClean="0"/>
                        <a:t>HHHL AIC &amp; 2.5”</a:t>
                      </a:r>
                      <a:endParaRPr lang="en-US" sz="1200" b="0" dirty="0" smtClean="0">
                        <a:solidFill>
                          <a:schemeClr val="tx1"/>
                        </a:solidFill>
                        <a:latin typeface="+mn-lt"/>
                      </a:endParaRPr>
                    </a:p>
                  </a:txBody>
                  <a:tcPr marT="34290" marB="34290" anchor="ctr"/>
                </a:tc>
                <a:tc>
                  <a:txBody>
                    <a:bodyPr/>
                    <a:lstStyle/>
                    <a:p>
                      <a:pPr algn="ctr"/>
                      <a:r>
                        <a:rPr lang="en-US" sz="1200" dirty="0" smtClean="0"/>
                        <a:t>HHHL AIC &amp; 2.5”</a:t>
                      </a:r>
                      <a:endParaRPr lang="en-US" sz="1200" b="0" dirty="0" smtClean="0">
                        <a:solidFill>
                          <a:schemeClr val="tx1"/>
                        </a:solidFill>
                        <a:latin typeface="+mn-lt"/>
                      </a:endParaRPr>
                    </a:p>
                  </a:txBody>
                  <a:tcPr marT="34290" marB="34290" anchor="ctr"/>
                </a:tc>
              </a:tr>
              <a:tr h="392648">
                <a:tc>
                  <a:txBody>
                    <a:bodyPr/>
                    <a:lstStyle/>
                    <a:p>
                      <a:r>
                        <a:rPr lang="en-US" sz="1050" dirty="0" smtClean="0"/>
                        <a:t>64KB Sequential R/W </a:t>
                      </a:r>
                      <a:r>
                        <a:rPr lang="en-US" sz="1000" dirty="0" smtClean="0"/>
                        <a:t>Performance </a:t>
                      </a:r>
                      <a:endParaRPr lang="en-US" sz="1000" b="0" dirty="0" smtClean="0">
                        <a:latin typeface="+mn-lt"/>
                      </a:endParaRPr>
                    </a:p>
                  </a:txBody>
                  <a:tcPr marT="34290" marB="34290" anchor="ctr"/>
                </a:tc>
                <a:tc>
                  <a:txBody>
                    <a:bodyPr/>
                    <a:lstStyle/>
                    <a:p>
                      <a:pPr algn="ctr"/>
                      <a:r>
                        <a:rPr lang="en-US" sz="1200" dirty="0" smtClean="0"/>
                        <a:t>Up to 2800/1900 </a:t>
                      </a:r>
                      <a:r>
                        <a:rPr lang="en-US" sz="1200" dirty="0" err="1" smtClean="0"/>
                        <a:t>MBps</a:t>
                      </a:r>
                      <a:endParaRPr lang="en-US" sz="1200" b="0" dirty="0" smtClean="0">
                        <a:solidFill>
                          <a:schemeClr val="tx1"/>
                        </a:solidFill>
                        <a:latin typeface="+mn-lt"/>
                      </a:endParaRPr>
                    </a:p>
                  </a:txBody>
                  <a:tcPr marT="34290" marB="34290" anchor="ctr"/>
                </a:tc>
                <a:tc>
                  <a:txBody>
                    <a:bodyPr/>
                    <a:lstStyle/>
                    <a:p>
                      <a:pPr algn="ctr"/>
                      <a:r>
                        <a:rPr lang="en-US" sz="1200" dirty="0" smtClean="0"/>
                        <a:t>Up to 2600/1700 </a:t>
                      </a:r>
                      <a:r>
                        <a:rPr lang="en-US" sz="1200" dirty="0" err="1" smtClean="0"/>
                        <a:t>MBps</a:t>
                      </a:r>
                      <a:endParaRPr lang="en-US" sz="1200" b="0" dirty="0" smtClean="0">
                        <a:solidFill>
                          <a:schemeClr val="tx1"/>
                        </a:solidFill>
                        <a:latin typeface="+mn-lt"/>
                      </a:endParaRPr>
                    </a:p>
                  </a:txBody>
                  <a:tcPr marT="34290" marB="34290" anchor="ctr"/>
                </a:tc>
                <a:tc>
                  <a:txBody>
                    <a:bodyPr/>
                    <a:lstStyle/>
                    <a:p>
                      <a:pPr algn="ctr"/>
                      <a:r>
                        <a:rPr lang="en-US" sz="1200" dirty="0" smtClean="0"/>
                        <a:t>Up to 2700/1800 </a:t>
                      </a:r>
                      <a:r>
                        <a:rPr lang="en-US" sz="1200" dirty="0" err="1" smtClean="0"/>
                        <a:t>MBps</a:t>
                      </a:r>
                      <a:endParaRPr lang="en-US" sz="1200" b="0" dirty="0" smtClean="0">
                        <a:solidFill>
                          <a:schemeClr val="tx1"/>
                        </a:solidFill>
                        <a:latin typeface="+mn-lt"/>
                      </a:endParaRPr>
                    </a:p>
                  </a:txBody>
                  <a:tcPr marT="34290" marB="34290" anchor="ctr"/>
                </a:tc>
              </a:tr>
              <a:tr h="288177">
                <a:tc>
                  <a:txBody>
                    <a:bodyPr/>
                    <a:lstStyle/>
                    <a:p>
                      <a:r>
                        <a:rPr lang="en-US" sz="1050" dirty="0" smtClean="0"/>
                        <a:t>4K Random R/W </a:t>
                      </a:r>
                      <a:r>
                        <a:rPr lang="en-US" sz="1000" dirty="0" smtClean="0"/>
                        <a:t>Performance</a:t>
                      </a:r>
                      <a:endParaRPr lang="en-US" sz="1000" b="0" dirty="0" smtClean="0">
                        <a:latin typeface="+mn-lt"/>
                      </a:endParaRPr>
                    </a:p>
                  </a:txBody>
                  <a:tcPr marT="34290" marB="34290" anchor="ctr"/>
                </a:tc>
                <a:tc>
                  <a:txBody>
                    <a:bodyPr/>
                    <a:lstStyle/>
                    <a:p>
                      <a:pPr algn="ctr"/>
                      <a:r>
                        <a:rPr lang="en-US" sz="1200" dirty="0" smtClean="0"/>
                        <a:t>Up to 460/175K IOPS</a:t>
                      </a:r>
                      <a:endParaRPr lang="en-US" sz="1200" b="0" dirty="0" smtClean="0">
                        <a:solidFill>
                          <a:schemeClr val="tx1"/>
                        </a:solidFill>
                        <a:latin typeface="+mn-lt"/>
                      </a:endParaRPr>
                    </a:p>
                  </a:txBody>
                  <a:tcPr marT="34290" marB="34290" anchor="ctr"/>
                </a:tc>
                <a:tc>
                  <a:txBody>
                    <a:bodyPr/>
                    <a:lstStyle/>
                    <a:p>
                      <a:pPr algn="ctr"/>
                      <a:r>
                        <a:rPr lang="en-US" sz="1200" dirty="0" smtClean="0"/>
                        <a:t>Up to 275/33K IOPS</a:t>
                      </a:r>
                      <a:endParaRPr lang="en-US" sz="1200" b="0" dirty="0" smtClean="0">
                        <a:solidFill>
                          <a:schemeClr val="tx1"/>
                        </a:solidFill>
                        <a:latin typeface="+mn-lt"/>
                      </a:endParaRPr>
                    </a:p>
                  </a:txBody>
                  <a:tcPr marT="34290" marB="34290" anchor="ctr"/>
                </a:tc>
                <a:tc>
                  <a:txBody>
                    <a:bodyPr/>
                    <a:lstStyle/>
                    <a:p>
                      <a:pPr algn="ctr"/>
                      <a:r>
                        <a:rPr lang="en-US" sz="1200" dirty="0" smtClean="0"/>
                        <a:t>Up to 430/28K IOPS</a:t>
                      </a:r>
                      <a:endParaRPr lang="en-US" sz="1200" b="0" dirty="0" smtClean="0">
                        <a:solidFill>
                          <a:schemeClr val="tx1"/>
                        </a:solidFill>
                        <a:latin typeface="+mn-lt"/>
                      </a:endParaRPr>
                    </a:p>
                  </a:txBody>
                  <a:tcPr marT="34290" marB="34290" anchor="ctr"/>
                </a:tc>
              </a:tr>
              <a:tr h="288177">
                <a:tc>
                  <a:txBody>
                    <a:bodyPr/>
                    <a:lstStyle/>
                    <a:p>
                      <a:r>
                        <a:rPr lang="en-US" sz="1050" dirty="0" smtClean="0"/>
                        <a:t>Endurance (PB data written)</a:t>
                      </a:r>
                      <a:endParaRPr lang="en-US" sz="1050" b="0" dirty="0" smtClean="0">
                        <a:latin typeface="+mn-lt"/>
                      </a:endParaRPr>
                    </a:p>
                  </a:txBody>
                  <a:tcPr marT="34290" marB="34290" anchor="ctr"/>
                </a:tc>
                <a:tc>
                  <a:txBody>
                    <a:bodyPr/>
                    <a:lstStyle/>
                    <a:p>
                      <a:pPr algn="ctr"/>
                      <a:r>
                        <a:rPr lang="en-US" sz="1200" dirty="0" smtClean="0"/>
                        <a:t>Up to 62.05 PBW, 17 DWPD</a:t>
                      </a:r>
                      <a:endParaRPr lang="en-US" sz="1200" b="0" dirty="0" smtClean="0">
                        <a:solidFill>
                          <a:schemeClr val="tx1"/>
                        </a:solidFill>
                        <a:latin typeface="+mn-lt"/>
                      </a:endParaRPr>
                    </a:p>
                  </a:txBody>
                  <a:tcPr marT="34290" marB="34290" anchor="ctr"/>
                </a:tc>
                <a:tc>
                  <a:txBody>
                    <a:bodyPr/>
                    <a:lstStyle/>
                    <a:p>
                      <a:pPr algn="ctr"/>
                      <a:r>
                        <a:rPr lang="en-US" sz="1200" dirty="0" smtClean="0"/>
                        <a:t>Up to 10.95 PBW, 3 DWPD </a:t>
                      </a:r>
                      <a:endParaRPr lang="en-US" sz="1200" b="0" dirty="0" smtClean="0">
                        <a:solidFill>
                          <a:schemeClr val="tx1"/>
                        </a:solidFill>
                        <a:latin typeface="+mn-lt"/>
                      </a:endParaRPr>
                    </a:p>
                  </a:txBody>
                  <a:tcPr marT="34290" marB="34290" anchor="ctr"/>
                </a:tc>
                <a:tc>
                  <a:txBody>
                    <a:bodyPr/>
                    <a:lstStyle/>
                    <a:p>
                      <a:pPr algn="ctr"/>
                      <a:r>
                        <a:rPr lang="en-US" sz="1200" dirty="0" smtClean="0"/>
                        <a:t>Up to 1 PBW, 0.3 DWPD</a:t>
                      </a:r>
                      <a:endParaRPr lang="en-US" sz="1200" b="0" dirty="0" smtClean="0">
                        <a:solidFill>
                          <a:schemeClr val="tx1"/>
                        </a:solidFill>
                        <a:latin typeface="+mn-lt"/>
                      </a:endParaRPr>
                    </a:p>
                  </a:txBody>
                  <a:tcPr marT="34290" marB="34290" anchor="ctr"/>
                </a:tc>
              </a:tr>
              <a:tr h="400501">
                <a:tc>
                  <a:txBody>
                    <a:bodyPr/>
                    <a:lstStyle/>
                    <a:p>
                      <a:r>
                        <a:rPr lang="en-US" sz="1050" dirty="0" smtClean="0"/>
                        <a:t>Average Latency  (Read/Write)</a:t>
                      </a:r>
                      <a:endParaRPr lang="en-US" sz="1050" b="0" dirty="0" smtClean="0">
                        <a:latin typeface="+mn-lt"/>
                      </a:endParaRPr>
                    </a:p>
                  </a:txBody>
                  <a:tcPr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20/20µs</a:t>
                      </a:r>
                      <a:endParaRPr lang="en-US" sz="1200" b="0" dirty="0" smtClean="0">
                        <a:solidFill>
                          <a:schemeClr val="tx1"/>
                        </a:solidFill>
                        <a:latin typeface="+mn-lt"/>
                      </a:endParaRPr>
                    </a:p>
                  </a:txBody>
                  <a:tcPr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20/20µs</a:t>
                      </a:r>
                      <a:endParaRPr lang="en-US" sz="1200" b="0" dirty="0" smtClean="0">
                        <a:solidFill>
                          <a:schemeClr val="tx1"/>
                        </a:solidFill>
                        <a:latin typeface="+mn-lt"/>
                      </a:endParaRPr>
                    </a:p>
                  </a:txBody>
                  <a:tcPr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20/20µs</a:t>
                      </a:r>
                      <a:endParaRPr lang="en-US" sz="1200" b="0" dirty="0" smtClean="0">
                        <a:solidFill>
                          <a:schemeClr val="tx1"/>
                        </a:solidFill>
                        <a:latin typeface="+mn-lt"/>
                      </a:endParaRPr>
                    </a:p>
                  </a:txBody>
                  <a:tcPr marT="34290" marB="34290" anchor="ctr"/>
                </a:tc>
              </a:tr>
              <a:tr h="288177">
                <a:tc>
                  <a:txBody>
                    <a:bodyPr/>
                    <a:lstStyle/>
                    <a:p>
                      <a:r>
                        <a:rPr lang="en-US" sz="1050" dirty="0" smtClean="0"/>
                        <a:t>Data Integrity</a:t>
                      </a:r>
                      <a:endParaRPr lang="en-US" sz="1050" b="0" dirty="0" smtClean="0">
                        <a:latin typeface="+mn-lt"/>
                      </a:endParaRPr>
                    </a:p>
                  </a:txBody>
                  <a:tcPr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End-to-end data protection</a:t>
                      </a:r>
                      <a:endParaRPr lang="en-US" sz="1200" b="0" dirty="0" smtClean="0">
                        <a:solidFill>
                          <a:schemeClr val="tx1"/>
                        </a:solidFill>
                        <a:latin typeface="+mn-lt"/>
                      </a:endParaRPr>
                    </a:p>
                  </a:txBody>
                  <a:tcPr marT="34290" marB="34290" anchor="ctr"/>
                </a:tc>
                <a:tc>
                  <a:txBody>
                    <a:bodyPr/>
                    <a:lstStyle/>
                    <a:p>
                      <a:pPr algn="ctr"/>
                      <a:r>
                        <a:rPr lang="en-US" sz="1200" dirty="0" smtClean="0"/>
                        <a:t>End-to-end data protection</a:t>
                      </a:r>
                      <a:endParaRPr lang="en-US" sz="1200" b="0" dirty="0" smtClean="0">
                        <a:solidFill>
                          <a:schemeClr val="tx1"/>
                        </a:solidFill>
                        <a:latin typeface="+mn-lt"/>
                      </a:endParaRPr>
                    </a:p>
                  </a:txBody>
                  <a:tcPr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kern="1200" dirty="0" smtClean="0"/>
                        <a:t>End-to-end data protection</a:t>
                      </a:r>
                      <a:endParaRPr lang="en-US" sz="1200" b="0" kern="1200" dirty="0" smtClean="0">
                        <a:solidFill>
                          <a:schemeClr val="tx1"/>
                        </a:solidFill>
                        <a:latin typeface="+mn-lt"/>
                        <a:ea typeface="+mn-ea"/>
                        <a:cs typeface="+mn-cs"/>
                      </a:endParaRPr>
                    </a:p>
                  </a:txBody>
                  <a:tcPr marT="34290" marB="34290" anchor="ctr"/>
                </a:tc>
              </a:tr>
              <a:tr h="4726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Power Loss Protection Features &amp; Self Test</a:t>
                      </a:r>
                      <a:endParaRPr lang="en-US" sz="1050" b="0" dirty="0" smtClean="0">
                        <a:latin typeface="+mn-lt"/>
                      </a:endParaRPr>
                    </a:p>
                  </a:txBody>
                  <a:tcPr marT="34290" marB="34290" anchor="ctr"/>
                </a:tc>
                <a:tc>
                  <a:txBody>
                    <a:bodyPr/>
                    <a:lstStyle/>
                    <a:p>
                      <a:pPr algn="ctr"/>
                      <a:r>
                        <a:rPr lang="en-US" sz="1200" dirty="0" smtClean="0"/>
                        <a:t>Yes</a:t>
                      </a:r>
                      <a:endParaRPr lang="en-US" sz="1200" b="0" dirty="0">
                        <a:solidFill>
                          <a:schemeClr val="tx1"/>
                        </a:solidFill>
                        <a:latin typeface="+mn-lt"/>
                      </a:endParaRPr>
                    </a:p>
                  </a:txBody>
                  <a:tcPr marT="34290" marB="34290" anchor="ctr"/>
                </a:tc>
                <a:tc>
                  <a:txBody>
                    <a:bodyPr/>
                    <a:lstStyle/>
                    <a:p>
                      <a:pPr algn="ctr"/>
                      <a:r>
                        <a:rPr lang="en-US" sz="1200" dirty="0" smtClean="0"/>
                        <a:t>Yes</a:t>
                      </a:r>
                      <a:endParaRPr lang="en-US" sz="1200" b="0" dirty="0">
                        <a:solidFill>
                          <a:schemeClr val="tx1"/>
                        </a:solidFill>
                        <a:latin typeface="+mn-lt"/>
                      </a:endParaRPr>
                    </a:p>
                  </a:txBody>
                  <a:tcPr marT="34290" marB="34290" anchor="ctr"/>
                </a:tc>
                <a:tc>
                  <a:txBody>
                    <a:bodyPr/>
                    <a:lstStyle/>
                    <a:p>
                      <a:pPr algn="ctr"/>
                      <a:r>
                        <a:rPr lang="en-US" sz="1200" dirty="0" smtClean="0"/>
                        <a:t>Yes</a:t>
                      </a:r>
                      <a:endParaRPr lang="en-US" sz="1200" b="0" dirty="0">
                        <a:solidFill>
                          <a:schemeClr val="tx1"/>
                        </a:solidFill>
                        <a:latin typeface="+mn-lt"/>
                      </a:endParaRPr>
                    </a:p>
                  </a:txBody>
                  <a:tcPr marT="34290" marB="34290" anchor="ctr"/>
                </a:tc>
              </a:tr>
              <a:tr h="288177">
                <a:tc>
                  <a:txBody>
                    <a:bodyPr/>
                    <a:lstStyle/>
                    <a:p>
                      <a:r>
                        <a:rPr lang="en-US" sz="1050" dirty="0" smtClean="0"/>
                        <a:t>Limited Warranty</a:t>
                      </a:r>
                      <a:endParaRPr lang="en-US" sz="1050" b="0" dirty="0" smtClean="0">
                        <a:latin typeface="+mn-lt"/>
                      </a:endParaRPr>
                    </a:p>
                  </a:txBody>
                  <a:tcPr marT="34290" marB="34290" anchor="ctr"/>
                </a:tc>
                <a:tc>
                  <a:txBody>
                    <a:bodyPr/>
                    <a:lstStyle/>
                    <a:p>
                      <a:pPr algn="ctr"/>
                      <a:r>
                        <a:rPr lang="en-US" sz="1200" dirty="0" smtClean="0"/>
                        <a:t>5 years</a:t>
                      </a:r>
                      <a:endParaRPr lang="en-US" sz="1200" b="0" dirty="0">
                        <a:solidFill>
                          <a:schemeClr val="tx1"/>
                        </a:solidFill>
                        <a:latin typeface="+mn-lt"/>
                      </a:endParaRPr>
                    </a:p>
                  </a:txBody>
                  <a:tcPr marT="34290" marB="34290" anchor="ctr"/>
                </a:tc>
                <a:tc>
                  <a:txBody>
                    <a:bodyPr/>
                    <a:lstStyle/>
                    <a:p>
                      <a:pPr algn="ctr"/>
                      <a:r>
                        <a:rPr lang="en-US" sz="1200" dirty="0" smtClean="0"/>
                        <a:t>5</a:t>
                      </a:r>
                      <a:r>
                        <a:rPr lang="en-US" sz="1200" baseline="0" dirty="0" smtClean="0"/>
                        <a:t> </a:t>
                      </a:r>
                      <a:r>
                        <a:rPr lang="en-US" sz="1200" dirty="0" smtClean="0"/>
                        <a:t>years</a:t>
                      </a:r>
                      <a:endParaRPr lang="en-US" sz="1200" b="0" dirty="0">
                        <a:solidFill>
                          <a:schemeClr val="tx1"/>
                        </a:solidFill>
                        <a:latin typeface="+mn-lt"/>
                      </a:endParaRPr>
                    </a:p>
                  </a:txBody>
                  <a:tcPr marT="34290" marB="34290" anchor="ctr"/>
                </a:tc>
                <a:tc>
                  <a:txBody>
                    <a:bodyPr/>
                    <a:lstStyle/>
                    <a:p>
                      <a:pPr algn="ctr"/>
                      <a:r>
                        <a:rPr lang="en-US" sz="1200" dirty="0" smtClean="0"/>
                        <a:t>5 years</a:t>
                      </a:r>
                      <a:endParaRPr lang="en-US" sz="1200" b="0" dirty="0">
                        <a:solidFill>
                          <a:schemeClr val="tx1"/>
                        </a:solidFill>
                        <a:latin typeface="+mn-lt"/>
                      </a:endParaRPr>
                    </a:p>
                  </a:txBody>
                  <a:tcPr marT="34290" marB="34290" anchor="ctr"/>
                </a:tc>
              </a:tr>
            </a:tbl>
          </a:graphicData>
        </a:graphic>
      </p:graphicFrame>
      <p:pic>
        <p:nvPicPr>
          <p:cNvPr id="3" name="Picture 2"/>
          <p:cNvPicPr>
            <a:picLocks noChangeAspect="1"/>
          </p:cNvPicPr>
          <p:nvPr/>
        </p:nvPicPr>
        <p:blipFill>
          <a:blip r:embed="rId3"/>
          <a:stretch>
            <a:fillRect/>
          </a:stretch>
        </p:blipFill>
        <p:spPr>
          <a:xfrm>
            <a:off x="2550284" y="820861"/>
            <a:ext cx="957223" cy="425964"/>
          </a:xfrm>
          <a:prstGeom prst="rect">
            <a:avLst/>
          </a:prstGeom>
        </p:spPr>
      </p:pic>
      <p:pic>
        <p:nvPicPr>
          <p:cNvPr id="4" name="Picture 3"/>
          <p:cNvPicPr>
            <a:picLocks noChangeAspect="1"/>
          </p:cNvPicPr>
          <p:nvPr/>
        </p:nvPicPr>
        <p:blipFill>
          <a:blip r:embed="rId4"/>
          <a:stretch>
            <a:fillRect/>
          </a:stretch>
        </p:blipFill>
        <p:spPr>
          <a:xfrm>
            <a:off x="3507507" y="715271"/>
            <a:ext cx="684414" cy="593478"/>
          </a:xfrm>
          <a:prstGeom prst="rect">
            <a:avLst/>
          </a:prstGeom>
        </p:spPr>
      </p:pic>
      <p:pic>
        <p:nvPicPr>
          <p:cNvPr id="5" name="Picture 4"/>
          <p:cNvPicPr>
            <a:picLocks noChangeAspect="1"/>
          </p:cNvPicPr>
          <p:nvPr/>
        </p:nvPicPr>
        <p:blipFill>
          <a:blip r:embed="rId5"/>
          <a:stretch>
            <a:fillRect/>
          </a:stretch>
        </p:blipFill>
        <p:spPr>
          <a:xfrm>
            <a:off x="4715874" y="820861"/>
            <a:ext cx="957223" cy="425964"/>
          </a:xfrm>
          <a:prstGeom prst="rect">
            <a:avLst/>
          </a:prstGeom>
        </p:spPr>
      </p:pic>
      <p:pic>
        <p:nvPicPr>
          <p:cNvPr id="6" name="Picture 5"/>
          <p:cNvPicPr>
            <a:picLocks noChangeAspect="1"/>
          </p:cNvPicPr>
          <p:nvPr/>
        </p:nvPicPr>
        <p:blipFill>
          <a:blip r:embed="rId6"/>
          <a:stretch>
            <a:fillRect/>
          </a:stretch>
        </p:blipFill>
        <p:spPr>
          <a:xfrm>
            <a:off x="5673097" y="720058"/>
            <a:ext cx="674841" cy="588691"/>
          </a:xfrm>
          <a:prstGeom prst="rect">
            <a:avLst/>
          </a:prstGeom>
        </p:spPr>
      </p:pic>
      <p:pic>
        <p:nvPicPr>
          <p:cNvPr id="7" name="Picture 6"/>
          <p:cNvPicPr>
            <a:picLocks noChangeAspect="1"/>
          </p:cNvPicPr>
          <p:nvPr/>
        </p:nvPicPr>
        <p:blipFill>
          <a:blip r:embed="rId7"/>
          <a:stretch>
            <a:fillRect/>
          </a:stretch>
        </p:blipFill>
        <p:spPr>
          <a:xfrm>
            <a:off x="6950924" y="815922"/>
            <a:ext cx="962007" cy="421177"/>
          </a:xfrm>
          <a:prstGeom prst="rect">
            <a:avLst/>
          </a:prstGeom>
        </p:spPr>
      </p:pic>
      <p:pic>
        <p:nvPicPr>
          <p:cNvPr id="8" name="Picture 7"/>
          <p:cNvPicPr>
            <a:picLocks noChangeAspect="1"/>
          </p:cNvPicPr>
          <p:nvPr/>
        </p:nvPicPr>
        <p:blipFill>
          <a:blip r:embed="rId8"/>
          <a:stretch>
            <a:fillRect/>
          </a:stretch>
        </p:blipFill>
        <p:spPr>
          <a:xfrm>
            <a:off x="7912931" y="689486"/>
            <a:ext cx="693986" cy="612622"/>
          </a:xfrm>
          <a:prstGeom prst="rect">
            <a:avLst/>
          </a:prstGeom>
        </p:spPr>
      </p:pic>
    </p:spTree>
    <p:extLst>
      <p:ext uri="{BB962C8B-B14F-4D97-AF65-F5344CB8AC3E}">
        <p14:creationId xmlns:p14="http://schemas.microsoft.com/office/powerpoint/2010/main" val="2057352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4450080" y="913852"/>
            <a:ext cx="2125980" cy="3805724"/>
          </a:xfrm>
          <a:prstGeom prst="roundRect">
            <a:avLst>
              <a:gd name="adj" fmla="val 4429"/>
            </a:avLst>
          </a:prstGeom>
          <a:solidFill>
            <a:schemeClr val="accent1">
              <a:lumMod val="20000"/>
              <a:lumOff val="80000"/>
            </a:schemeClr>
          </a:solidFill>
          <a:ln w="19050">
            <a:noFill/>
            <a:round/>
            <a:headEnd/>
            <a:tailEn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eaLnBrk="0" hangingPunct="0"/>
            <a:endParaRPr lang="en-US" sz="900" b="1" dirty="0">
              <a:solidFill>
                <a:srgbClr val="FFFFFF"/>
              </a:solidFill>
              <a:cs typeface="Arial" pitchFamily="34" charset="0"/>
            </a:endParaRPr>
          </a:p>
        </p:txBody>
      </p:sp>
      <p:sp>
        <p:nvSpPr>
          <p:cNvPr id="36" name="Rounded Rectangle 35"/>
          <p:cNvSpPr/>
          <p:nvPr/>
        </p:nvSpPr>
        <p:spPr bwMode="auto">
          <a:xfrm>
            <a:off x="6614160" y="909587"/>
            <a:ext cx="2301240" cy="3809989"/>
          </a:xfrm>
          <a:prstGeom prst="roundRect">
            <a:avLst>
              <a:gd name="adj" fmla="val 4429"/>
            </a:avLst>
          </a:prstGeom>
          <a:solidFill>
            <a:schemeClr val="accent1">
              <a:lumMod val="20000"/>
              <a:lumOff val="80000"/>
            </a:schemeClr>
          </a:solidFill>
          <a:ln w="19050">
            <a:noFill/>
            <a:round/>
            <a:headEnd/>
            <a:tailEn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eaLnBrk="0" hangingPunct="0"/>
            <a:endParaRPr lang="en-US" sz="900" b="1" dirty="0">
              <a:solidFill>
                <a:srgbClr val="FFFFFF"/>
              </a:solidFill>
              <a:cs typeface="Arial" pitchFamily="34" charset="0"/>
            </a:endParaRPr>
          </a:p>
        </p:txBody>
      </p:sp>
      <p:sp>
        <p:nvSpPr>
          <p:cNvPr id="69" name="Rounded Rectangle 68"/>
          <p:cNvSpPr/>
          <p:nvPr/>
        </p:nvSpPr>
        <p:spPr bwMode="auto">
          <a:xfrm>
            <a:off x="2269672" y="913852"/>
            <a:ext cx="2125980" cy="3818154"/>
          </a:xfrm>
          <a:prstGeom prst="roundRect">
            <a:avLst>
              <a:gd name="adj" fmla="val 4429"/>
            </a:avLst>
          </a:prstGeom>
          <a:solidFill>
            <a:schemeClr val="accent1">
              <a:lumMod val="20000"/>
              <a:lumOff val="80000"/>
            </a:schemeClr>
          </a:solidFill>
          <a:ln w="19050">
            <a:noFill/>
            <a:round/>
            <a:headEnd/>
            <a:tailEn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eaLnBrk="0" hangingPunct="0"/>
            <a:endParaRPr lang="en-US" sz="900" b="1" dirty="0">
              <a:solidFill>
                <a:srgbClr val="FFFFFF"/>
              </a:solidFill>
              <a:cs typeface="Arial" pitchFamily="34" charset="0"/>
            </a:endParaRPr>
          </a:p>
        </p:txBody>
      </p:sp>
      <p:sp>
        <p:nvSpPr>
          <p:cNvPr id="70" name="Title 3"/>
          <p:cNvSpPr>
            <a:spLocks noGrp="1"/>
          </p:cNvSpPr>
          <p:nvPr>
            <p:ph type="title"/>
          </p:nvPr>
        </p:nvSpPr>
        <p:spPr>
          <a:xfrm>
            <a:off x="534527" y="307649"/>
            <a:ext cx="8229600" cy="688608"/>
          </a:xfrm>
        </p:spPr>
        <p:txBody>
          <a:bodyPr/>
          <a:lstStyle/>
          <a:p>
            <a:r>
              <a:rPr lang="en-US" dirty="0" smtClean="0"/>
              <a:t>Intel</a:t>
            </a:r>
            <a:r>
              <a:rPr lang="en-US" baseline="30000" dirty="0" smtClean="0"/>
              <a:t>®</a:t>
            </a:r>
            <a:r>
              <a:rPr lang="en-US" dirty="0" smtClean="0"/>
              <a:t> SSD Data Center SATA Family</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384308370"/>
              </p:ext>
            </p:extLst>
          </p:nvPr>
        </p:nvGraphicFramePr>
        <p:xfrm>
          <a:off x="342900" y="1170857"/>
          <a:ext cx="8572499" cy="3863886"/>
        </p:xfrm>
        <a:graphic>
          <a:graphicData uri="http://schemas.openxmlformats.org/drawingml/2006/table">
            <a:tbl>
              <a:tblPr firstRow="1" firstCol="1" bandRow="1">
                <a:tableStyleId>{6E25E649-3F16-4E02-A733-19D2CDBF48F0}</a:tableStyleId>
              </a:tblPr>
              <a:tblGrid>
                <a:gridCol w="1984525"/>
                <a:gridCol w="2076744"/>
                <a:gridCol w="2177936"/>
                <a:gridCol w="2333294"/>
              </a:tblGrid>
              <a:tr h="288177">
                <a:tc>
                  <a:txBody>
                    <a:bodyPr/>
                    <a:lstStyle/>
                    <a:p>
                      <a:endParaRPr lang="en-US" sz="900" b="1" dirty="0">
                        <a:latin typeface="+mn-lt"/>
                      </a:endParaRPr>
                    </a:p>
                  </a:txBody>
                  <a:tcPr marT="34290" marB="34290" anchor="ctr"/>
                </a:tc>
                <a:tc>
                  <a:txBody>
                    <a:bodyPr/>
                    <a:lstStyle/>
                    <a:p>
                      <a:pPr algn="ctr"/>
                      <a:r>
                        <a:rPr lang="en-US" sz="1050" b="1" dirty="0" smtClean="0"/>
                        <a:t>Intel</a:t>
                      </a:r>
                      <a:r>
                        <a:rPr lang="en-US" sz="1050" b="1" baseline="30000" dirty="0" smtClean="0"/>
                        <a:t>®</a:t>
                      </a:r>
                      <a:r>
                        <a:rPr lang="en-US" sz="1050" b="1" dirty="0" smtClean="0"/>
                        <a:t> SSD DC S3710 Series</a:t>
                      </a:r>
                      <a:endParaRPr lang="en-US" sz="1050" b="1" dirty="0" smtClean="0">
                        <a:solidFill>
                          <a:schemeClr val="tx1"/>
                        </a:solidFill>
                        <a:latin typeface="+mn-lt"/>
                      </a:endParaRPr>
                    </a:p>
                  </a:txBody>
                  <a:tcPr marT="34290" marB="34290" anchor="ctr"/>
                </a:tc>
                <a:tc>
                  <a:txBody>
                    <a:bodyPr/>
                    <a:lstStyle/>
                    <a:p>
                      <a:pPr algn="ctr"/>
                      <a:r>
                        <a:rPr lang="en-US" sz="1050" b="1" dirty="0" smtClean="0"/>
                        <a:t>Intel</a:t>
                      </a:r>
                      <a:r>
                        <a:rPr lang="en-US" sz="1050" b="1" baseline="30000" dirty="0" smtClean="0"/>
                        <a:t>®</a:t>
                      </a:r>
                      <a:r>
                        <a:rPr lang="en-US" sz="1050" b="1" dirty="0" smtClean="0"/>
                        <a:t> SSD DC S3610 Series</a:t>
                      </a:r>
                      <a:endParaRPr lang="en-US" sz="1050" b="1" dirty="0" smtClean="0">
                        <a:solidFill>
                          <a:schemeClr val="tx1"/>
                        </a:solidFill>
                        <a:latin typeface="+mn-lt"/>
                      </a:endParaRPr>
                    </a:p>
                  </a:txBody>
                  <a:tcPr marT="34290" marB="34290" anchor="ctr"/>
                </a:tc>
                <a:tc>
                  <a:txBody>
                    <a:bodyPr/>
                    <a:lstStyle/>
                    <a:p>
                      <a:pPr algn="ctr"/>
                      <a:r>
                        <a:rPr lang="en-US" sz="1050" b="1" dirty="0" smtClean="0"/>
                        <a:t>Intel</a:t>
                      </a:r>
                      <a:r>
                        <a:rPr lang="en-US" sz="1050" b="1" baseline="30000" dirty="0" smtClean="0"/>
                        <a:t>®</a:t>
                      </a:r>
                      <a:r>
                        <a:rPr lang="en-US" sz="1050" b="1" dirty="0" smtClean="0"/>
                        <a:t> SSD DC S3510 Series</a:t>
                      </a:r>
                      <a:endParaRPr lang="en-US" sz="1050" b="1" dirty="0" smtClean="0">
                        <a:solidFill>
                          <a:schemeClr val="tx1"/>
                        </a:solidFill>
                        <a:latin typeface="+mn-lt"/>
                      </a:endParaRPr>
                    </a:p>
                  </a:txBody>
                  <a:tcPr marT="34290" marB="34290" anchor="ctr"/>
                </a:tc>
              </a:tr>
              <a:tr h="488066">
                <a:tc>
                  <a:txBody>
                    <a:bodyPr/>
                    <a:lstStyle/>
                    <a:p>
                      <a:r>
                        <a:rPr lang="en-US" sz="1050" dirty="0" smtClean="0"/>
                        <a:t>Capacity</a:t>
                      </a:r>
                      <a:endParaRPr lang="en-US" sz="1050" b="0" dirty="0">
                        <a:latin typeface="+mn-lt"/>
                      </a:endParaRPr>
                    </a:p>
                  </a:txBody>
                  <a:tcPr marT="34290" marB="34290" anchor="ctr"/>
                </a:tc>
                <a:tc>
                  <a:txBody>
                    <a:bodyPr/>
                    <a:lstStyle/>
                    <a:p>
                      <a:pPr algn="ctr"/>
                      <a:r>
                        <a:rPr lang="en-US" sz="1200" dirty="0" smtClean="0"/>
                        <a:t>200, 400, 800GB &amp; 1.2TB</a:t>
                      </a:r>
                      <a:endParaRPr lang="en-US" sz="1200" b="0" dirty="0" smtClean="0">
                        <a:solidFill>
                          <a:schemeClr val="tx1"/>
                        </a:solidFill>
                        <a:latin typeface="+mn-lt"/>
                      </a:endParaRPr>
                    </a:p>
                  </a:txBody>
                  <a:tcPr marT="34290" marB="34290" anchor="ctr"/>
                </a:tc>
                <a:tc>
                  <a:txBody>
                    <a:bodyPr/>
                    <a:lstStyle/>
                    <a:p>
                      <a:pPr algn="ctr"/>
                      <a:r>
                        <a:rPr lang="en-US" sz="1200" dirty="0" smtClean="0"/>
                        <a:t>100*, 200, 400, 480*, 800GB, 1.2*</a:t>
                      </a:r>
                      <a:r>
                        <a:rPr lang="en-US" sz="1200" baseline="0" dirty="0" smtClean="0"/>
                        <a:t> &amp;</a:t>
                      </a:r>
                      <a:r>
                        <a:rPr lang="en-US" sz="1200" dirty="0" smtClean="0"/>
                        <a:t> 1.6*TB</a:t>
                      </a:r>
                      <a:endParaRPr lang="en-US" sz="1200" b="0" dirty="0" smtClean="0">
                        <a:solidFill>
                          <a:schemeClr val="tx1"/>
                        </a:solidFill>
                        <a:latin typeface="+mn-lt"/>
                      </a:endParaRPr>
                    </a:p>
                  </a:txBody>
                  <a:tcPr marT="34290" marB="34290" anchor="ctr"/>
                </a:tc>
                <a:tc>
                  <a:txBody>
                    <a:bodyPr/>
                    <a:lstStyle/>
                    <a:p>
                      <a:pPr algn="ctr"/>
                      <a:r>
                        <a:rPr lang="en-US" sz="1200" dirty="0" smtClean="0"/>
                        <a:t>80, 120, 240,  480,  800GB, </a:t>
                      </a:r>
                      <a:br>
                        <a:rPr lang="en-US" sz="1200" dirty="0" smtClean="0"/>
                      </a:br>
                      <a:r>
                        <a:rPr lang="en-US" sz="1200" dirty="0" smtClean="0"/>
                        <a:t>1.2</a:t>
                      </a:r>
                      <a:r>
                        <a:rPr lang="en-US" sz="1200" baseline="0" dirty="0" smtClean="0"/>
                        <a:t> &amp; 1.6TB</a:t>
                      </a:r>
                      <a:endParaRPr lang="en-US" sz="1200" b="0" dirty="0" smtClean="0">
                        <a:solidFill>
                          <a:schemeClr val="tx1"/>
                        </a:solidFill>
                        <a:latin typeface="+mn-lt"/>
                      </a:endParaRPr>
                    </a:p>
                  </a:txBody>
                  <a:tcPr marT="34290" marB="34290" anchor="ctr"/>
                </a:tc>
              </a:tr>
              <a:tr h="288177">
                <a:tc>
                  <a:txBody>
                    <a:bodyPr/>
                    <a:lstStyle/>
                    <a:p>
                      <a:r>
                        <a:rPr lang="en-US" sz="1050" dirty="0" smtClean="0"/>
                        <a:t>Interface</a:t>
                      </a:r>
                      <a:endParaRPr lang="en-US" sz="1050" b="0" dirty="0">
                        <a:latin typeface="+mn-lt"/>
                      </a:endParaRPr>
                    </a:p>
                  </a:txBody>
                  <a:tcPr marT="34290" marB="34290" anchor="ctr"/>
                </a:tc>
                <a:tc>
                  <a:txBody>
                    <a:bodyPr/>
                    <a:lstStyle/>
                    <a:p>
                      <a:pPr algn="ctr"/>
                      <a:r>
                        <a:rPr lang="en-US" sz="1200" dirty="0" smtClean="0"/>
                        <a:t>SATA 6Gb/s</a:t>
                      </a:r>
                      <a:endParaRPr lang="pl-PL" sz="1200" b="0" dirty="0" smtClean="0">
                        <a:solidFill>
                          <a:schemeClr val="tx1"/>
                        </a:solidFill>
                        <a:latin typeface="+mn-lt"/>
                      </a:endParaRPr>
                    </a:p>
                  </a:txBody>
                  <a:tcPr marT="34290" marB="34290" anchor="ctr"/>
                </a:tc>
                <a:tc>
                  <a:txBody>
                    <a:bodyPr/>
                    <a:lstStyle/>
                    <a:p>
                      <a:pPr algn="ctr"/>
                      <a:r>
                        <a:rPr lang="en-US" sz="1200" dirty="0" smtClean="0"/>
                        <a:t>SATA 6Gb/s</a:t>
                      </a:r>
                      <a:endParaRPr lang="pl-PL" sz="1200" b="0" dirty="0" smtClean="0">
                        <a:solidFill>
                          <a:schemeClr val="tx1"/>
                        </a:solidFill>
                        <a:latin typeface="+mn-lt"/>
                      </a:endParaRPr>
                    </a:p>
                  </a:txBody>
                  <a:tcPr marT="34290" marB="34290" anchor="ctr"/>
                </a:tc>
                <a:tc>
                  <a:txBody>
                    <a:bodyPr/>
                    <a:lstStyle/>
                    <a:p>
                      <a:pPr algn="ctr"/>
                      <a:r>
                        <a:rPr lang="en-US" sz="1200" dirty="0" smtClean="0"/>
                        <a:t>SATA 6Gb/s</a:t>
                      </a:r>
                      <a:endParaRPr lang="pl-PL" sz="1200" b="0" dirty="0" smtClean="0">
                        <a:solidFill>
                          <a:schemeClr val="tx1"/>
                        </a:solidFill>
                        <a:latin typeface="+mn-lt"/>
                      </a:endParaRPr>
                    </a:p>
                  </a:txBody>
                  <a:tcPr marT="34290" marB="34290" anchor="ctr"/>
                </a:tc>
              </a:tr>
              <a:tr h="288177">
                <a:tc>
                  <a:txBody>
                    <a:bodyPr/>
                    <a:lstStyle/>
                    <a:p>
                      <a:r>
                        <a:rPr lang="en-US" sz="1000" dirty="0" smtClean="0"/>
                        <a:t>Form Factor</a:t>
                      </a:r>
                      <a:endParaRPr lang="en-US" sz="1000" b="0" dirty="0" smtClean="0">
                        <a:latin typeface="+mn-lt"/>
                      </a:endParaRPr>
                    </a:p>
                  </a:txBody>
                  <a:tcPr marT="34290" marB="34290" anchor="ctr"/>
                </a:tc>
                <a:tc>
                  <a:txBody>
                    <a:bodyPr/>
                    <a:lstStyle/>
                    <a:p>
                      <a:pPr algn="ctr"/>
                      <a:r>
                        <a:rPr lang="en-US" sz="1200" dirty="0" smtClean="0"/>
                        <a:t>2.5”</a:t>
                      </a:r>
                      <a:endParaRPr lang="en-US" sz="1200" b="0" dirty="0" smtClean="0">
                        <a:solidFill>
                          <a:schemeClr val="tx1"/>
                        </a:solidFill>
                        <a:latin typeface="+mn-lt"/>
                      </a:endParaRPr>
                    </a:p>
                  </a:txBody>
                  <a:tcPr marT="34290" marB="34290" anchor="ctr"/>
                </a:tc>
                <a:tc>
                  <a:txBody>
                    <a:bodyPr/>
                    <a:lstStyle/>
                    <a:p>
                      <a:pPr algn="ctr"/>
                      <a:r>
                        <a:rPr lang="en-US" sz="1200" dirty="0" smtClean="0"/>
                        <a:t>2.5” (*2.5 only), 1.8”</a:t>
                      </a:r>
                      <a:endParaRPr lang="en-US" sz="1200" b="0" dirty="0">
                        <a:solidFill>
                          <a:schemeClr val="tx1"/>
                        </a:solidFill>
                        <a:latin typeface="+mn-lt"/>
                      </a:endParaRPr>
                    </a:p>
                  </a:txBody>
                  <a:tcPr marT="34290" marB="34290" anchor="ctr"/>
                </a:tc>
                <a:tc>
                  <a:txBody>
                    <a:bodyPr/>
                    <a:lstStyle/>
                    <a:p>
                      <a:pPr algn="ctr"/>
                      <a:r>
                        <a:rPr lang="en-US" sz="1200" dirty="0" smtClean="0"/>
                        <a:t>2.5”</a:t>
                      </a:r>
                      <a:endParaRPr lang="en-US" sz="1200" b="0" dirty="0" smtClean="0">
                        <a:solidFill>
                          <a:schemeClr val="tx1"/>
                        </a:solidFill>
                        <a:latin typeface="+mn-lt"/>
                      </a:endParaRPr>
                    </a:p>
                  </a:txBody>
                  <a:tcPr marT="34290" marB="34290" anchor="ctr"/>
                </a:tc>
              </a:tr>
              <a:tr h="392648">
                <a:tc>
                  <a:txBody>
                    <a:bodyPr/>
                    <a:lstStyle/>
                    <a:p>
                      <a:r>
                        <a:rPr lang="en-US" sz="1050" dirty="0" smtClean="0"/>
                        <a:t>64KB Sequential R/W </a:t>
                      </a:r>
                      <a:r>
                        <a:rPr lang="en-US" sz="1000" dirty="0" smtClean="0"/>
                        <a:t>Performance </a:t>
                      </a:r>
                      <a:endParaRPr lang="en-US" sz="1000" b="0" dirty="0" smtClean="0">
                        <a:latin typeface="+mn-lt"/>
                      </a:endParaRPr>
                    </a:p>
                  </a:txBody>
                  <a:tcPr marT="34290" marB="34290" anchor="ctr"/>
                </a:tc>
                <a:tc>
                  <a:txBody>
                    <a:bodyPr/>
                    <a:lstStyle/>
                    <a:p>
                      <a:pPr algn="ctr"/>
                      <a:r>
                        <a:rPr lang="en-US" sz="1200" dirty="0" smtClean="0"/>
                        <a:t>Up to 550/460 MBps</a:t>
                      </a:r>
                      <a:endParaRPr lang="en-US" sz="1200" b="0" dirty="0" smtClean="0">
                        <a:solidFill>
                          <a:schemeClr val="tx1"/>
                        </a:solidFill>
                        <a:latin typeface="+mn-lt"/>
                      </a:endParaRPr>
                    </a:p>
                  </a:txBody>
                  <a:tcPr marT="34290" marB="34290" anchor="ctr"/>
                </a:tc>
                <a:tc>
                  <a:txBody>
                    <a:bodyPr/>
                    <a:lstStyle/>
                    <a:p>
                      <a:pPr algn="ctr"/>
                      <a:r>
                        <a:rPr lang="en-US" sz="1200" dirty="0" smtClean="0"/>
                        <a:t>Up to 500/450 MBps</a:t>
                      </a:r>
                      <a:endParaRPr lang="en-US" sz="1200" b="0" dirty="0">
                        <a:solidFill>
                          <a:schemeClr val="tx1"/>
                        </a:solidFill>
                        <a:latin typeface="+mn-lt"/>
                      </a:endParaRPr>
                    </a:p>
                  </a:txBody>
                  <a:tcPr marT="34290" marB="34290" anchor="ctr"/>
                </a:tc>
                <a:tc>
                  <a:txBody>
                    <a:bodyPr/>
                    <a:lstStyle/>
                    <a:p>
                      <a:pPr algn="ctr"/>
                      <a:r>
                        <a:rPr lang="en-US" sz="1200" dirty="0" smtClean="0"/>
                        <a:t>Up to 500/450 MBps</a:t>
                      </a:r>
                      <a:endParaRPr lang="en-US" sz="1200" b="0" dirty="0" smtClean="0">
                        <a:solidFill>
                          <a:schemeClr val="tx1"/>
                        </a:solidFill>
                        <a:latin typeface="+mn-lt"/>
                      </a:endParaRPr>
                    </a:p>
                  </a:txBody>
                  <a:tcPr marT="34290" marB="34290" anchor="ctr"/>
                </a:tc>
              </a:tr>
              <a:tr h="288177">
                <a:tc>
                  <a:txBody>
                    <a:bodyPr/>
                    <a:lstStyle/>
                    <a:p>
                      <a:r>
                        <a:rPr lang="en-US" sz="1050" dirty="0" smtClean="0"/>
                        <a:t>4K Random R/W </a:t>
                      </a:r>
                      <a:r>
                        <a:rPr lang="en-US" sz="1000" dirty="0" smtClean="0"/>
                        <a:t>Performance</a:t>
                      </a:r>
                      <a:endParaRPr lang="en-US" sz="1000" b="0" dirty="0" smtClean="0">
                        <a:latin typeface="+mn-lt"/>
                      </a:endParaRPr>
                    </a:p>
                  </a:txBody>
                  <a:tcPr marT="34290" marB="34290" anchor="ctr"/>
                </a:tc>
                <a:tc>
                  <a:txBody>
                    <a:bodyPr/>
                    <a:lstStyle/>
                    <a:p>
                      <a:pPr algn="ctr"/>
                      <a:r>
                        <a:rPr lang="en-US" sz="1200" dirty="0" smtClean="0"/>
                        <a:t>Up to 85/45K IOPS</a:t>
                      </a:r>
                      <a:endParaRPr lang="en-US" sz="1200" b="0" dirty="0" smtClean="0">
                        <a:solidFill>
                          <a:schemeClr val="tx1"/>
                        </a:solidFill>
                        <a:latin typeface="+mn-lt"/>
                      </a:endParaRPr>
                    </a:p>
                  </a:txBody>
                  <a:tcPr marT="34290" marB="34290" anchor="ctr"/>
                </a:tc>
                <a:tc>
                  <a:txBody>
                    <a:bodyPr/>
                    <a:lstStyle/>
                    <a:p>
                      <a:pPr algn="ctr"/>
                      <a:r>
                        <a:rPr lang="en-US" sz="1200" dirty="0" smtClean="0"/>
                        <a:t>Up to 84/28K IOPS</a:t>
                      </a:r>
                      <a:endParaRPr lang="en-US" sz="1200" b="0" dirty="0" smtClean="0">
                        <a:solidFill>
                          <a:schemeClr val="tx1"/>
                        </a:solidFill>
                        <a:latin typeface="+mn-lt"/>
                      </a:endParaRPr>
                    </a:p>
                  </a:txBody>
                  <a:tcPr marT="34290" marB="34290" anchor="ctr"/>
                </a:tc>
                <a:tc>
                  <a:txBody>
                    <a:bodyPr/>
                    <a:lstStyle/>
                    <a:p>
                      <a:pPr algn="ctr"/>
                      <a:r>
                        <a:rPr lang="en-US" sz="1200" dirty="0" smtClean="0"/>
                        <a:t>Up to 68/20K IOPS</a:t>
                      </a:r>
                      <a:endParaRPr lang="en-US" sz="1200" b="0" dirty="0" smtClean="0">
                        <a:solidFill>
                          <a:schemeClr val="tx1"/>
                        </a:solidFill>
                        <a:latin typeface="+mn-lt"/>
                      </a:endParaRPr>
                    </a:p>
                  </a:txBody>
                  <a:tcPr marT="34290" marB="34290" anchor="ctr"/>
                </a:tc>
              </a:tr>
              <a:tr h="288177">
                <a:tc>
                  <a:txBody>
                    <a:bodyPr/>
                    <a:lstStyle/>
                    <a:p>
                      <a:r>
                        <a:rPr lang="en-US" sz="1050" dirty="0" smtClean="0"/>
                        <a:t>Endurance (PB data written)</a:t>
                      </a:r>
                      <a:endParaRPr lang="en-US" sz="1050" b="0" dirty="0" smtClean="0">
                        <a:latin typeface="+mn-lt"/>
                      </a:endParaRPr>
                    </a:p>
                  </a:txBody>
                  <a:tcPr marT="34290" marB="34290" anchor="ctr"/>
                </a:tc>
                <a:tc>
                  <a:txBody>
                    <a:bodyPr/>
                    <a:lstStyle/>
                    <a:p>
                      <a:pPr algn="ctr"/>
                      <a:r>
                        <a:rPr lang="en-US" sz="1200" dirty="0" smtClean="0"/>
                        <a:t>Up to 24.3 PBW, 10 DWPD</a:t>
                      </a:r>
                      <a:endParaRPr lang="en-US" sz="1200" b="0" dirty="0" smtClean="0">
                        <a:solidFill>
                          <a:schemeClr val="tx1"/>
                        </a:solidFill>
                        <a:latin typeface="+mn-lt"/>
                      </a:endParaRPr>
                    </a:p>
                  </a:txBody>
                  <a:tcPr marT="34290" marB="34290" anchor="ctr"/>
                </a:tc>
                <a:tc>
                  <a:txBody>
                    <a:bodyPr/>
                    <a:lstStyle/>
                    <a:p>
                      <a:pPr algn="ctr"/>
                      <a:r>
                        <a:rPr lang="en-US" sz="1200" dirty="0" smtClean="0"/>
                        <a:t>Up to 10.95 PBW, 3 DWPD </a:t>
                      </a:r>
                      <a:endParaRPr lang="en-US" sz="1200" b="0" dirty="0" smtClean="0">
                        <a:solidFill>
                          <a:schemeClr val="tx1"/>
                        </a:solidFill>
                        <a:latin typeface="+mn-lt"/>
                      </a:endParaRPr>
                    </a:p>
                  </a:txBody>
                  <a:tcPr marT="34290" marB="34290" anchor="ctr"/>
                </a:tc>
                <a:tc>
                  <a:txBody>
                    <a:bodyPr/>
                    <a:lstStyle/>
                    <a:p>
                      <a:pPr algn="ctr"/>
                      <a:r>
                        <a:rPr lang="en-US" sz="1200" dirty="0" smtClean="0"/>
                        <a:t>Up to 1 PBW, 0.3 DWPD</a:t>
                      </a:r>
                      <a:endParaRPr lang="en-US" sz="1200" b="0" dirty="0" smtClean="0">
                        <a:solidFill>
                          <a:schemeClr val="tx1"/>
                        </a:solidFill>
                        <a:latin typeface="+mn-lt"/>
                      </a:endParaRPr>
                    </a:p>
                  </a:txBody>
                  <a:tcPr marT="34290" marB="34290" anchor="ctr"/>
                </a:tc>
              </a:tr>
              <a:tr h="400501">
                <a:tc>
                  <a:txBody>
                    <a:bodyPr/>
                    <a:lstStyle/>
                    <a:p>
                      <a:r>
                        <a:rPr lang="en-US" sz="1050" dirty="0" smtClean="0"/>
                        <a:t>Average Latency  (Read/Write)</a:t>
                      </a:r>
                      <a:endParaRPr lang="en-US" sz="1050" b="0" dirty="0" smtClean="0">
                        <a:latin typeface="+mn-lt"/>
                      </a:endParaRPr>
                    </a:p>
                  </a:txBody>
                  <a:tcPr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55/66µs</a:t>
                      </a:r>
                      <a:endParaRPr lang="en-US" sz="1200" b="0" dirty="0" smtClean="0">
                        <a:solidFill>
                          <a:schemeClr val="tx1"/>
                        </a:solidFill>
                        <a:latin typeface="+mn-lt"/>
                      </a:endParaRPr>
                    </a:p>
                  </a:txBody>
                  <a:tcPr marT="34290" marB="34290" anchor="ctr"/>
                </a:tc>
                <a:tc>
                  <a:txBody>
                    <a:bodyPr/>
                    <a:lstStyle/>
                    <a:p>
                      <a:pPr algn="ctr"/>
                      <a:r>
                        <a:rPr lang="en-US" sz="1200" dirty="0" smtClean="0"/>
                        <a:t>55/66µs</a:t>
                      </a:r>
                      <a:endParaRPr lang="en-US" sz="1200" b="0" dirty="0" smtClean="0">
                        <a:solidFill>
                          <a:schemeClr val="tx1"/>
                        </a:solidFill>
                        <a:latin typeface="+mn-lt"/>
                      </a:endParaRP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55/66µs</a:t>
                      </a:r>
                      <a:endParaRPr lang="en-US" sz="1200" b="0" dirty="0" smtClean="0">
                        <a:solidFill>
                          <a:schemeClr val="tx1"/>
                        </a:solidFill>
                        <a:latin typeface="+mn-lt"/>
                      </a:endParaRPr>
                    </a:p>
                  </a:txBody>
                  <a:tcPr marT="34290" marB="34290" anchor="ctr"/>
                </a:tc>
              </a:tr>
              <a:tr h="288177">
                <a:tc>
                  <a:txBody>
                    <a:bodyPr/>
                    <a:lstStyle/>
                    <a:p>
                      <a:r>
                        <a:rPr lang="en-US" sz="1050" dirty="0" smtClean="0"/>
                        <a:t>Data Integrity</a:t>
                      </a:r>
                      <a:endParaRPr lang="en-US" sz="1050" b="0" dirty="0" smtClean="0">
                        <a:latin typeface="+mn-lt"/>
                      </a:endParaRPr>
                    </a:p>
                  </a:txBody>
                  <a:tcPr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End-to-end data protection</a:t>
                      </a:r>
                      <a:endParaRPr lang="en-US" sz="1200" b="0" dirty="0" smtClean="0">
                        <a:solidFill>
                          <a:schemeClr val="tx1"/>
                        </a:solidFill>
                        <a:latin typeface="+mn-lt"/>
                      </a:endParaRPr>
                    </a:p>
                  </a:txBody>
                  <a:tcPr marT="34290" marB="34290" anchor="ctr"/>
                </a:tc>
                <a:tc>
                  <a:txBody>
                    <a:bodyPr/>
                    <a:lstStyle/>
                    <a:p>
                      <a:pPr algn="ctr"/>
                      <a:r>
                        <a:rPr lang="en-US" sz="1200" dirty="0" smtClean="0"/>
                        <a:t>End-to-end data protection</a:t>
                      </a:r>
                      <a:endParaRPr lang="en-US" sz="1200" b="0" dirty="0" smtClean="0">
                        <a:solidFill>
                          <a:schemeClr val="tx1"/>
                        </a:solidFill>
                        <a:latin typeface="+mn-lt"/>
                      </a:endParaRPr>
                    </a:p>
                  </a:txBody>
                  <a:tcPr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kern="1200" dirty="0" smtClean="0"/>
                        <a:t>End-to-end data protection</a:t>
                      </a:r>
                      <a:endParaRPr lang="en-US" sz="1200" b="0" kern="1200" dirty="0" smtClean="0">
                        <a:solidFill>
                          <a:schemeClr val="tx1"/>
                        </a:solidFill>
                        <a:latin typeface="+mn-lt"/>
                        <a:ea typeface="+mn-ea"/>
                        <a:cs typeface="+mn-cs"/>
                      </a:endParaRPr>
                    </a:p>
                  </a:txBody>
                  <a:tcPr marT="34290" marB="34290" anchor="ctr"/>
                </a:tc>
              </a:tr>
              <a:tr h="4726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Power Loss Protection Features &amp; Self Test</a:t>
                      </a:r>
                      <a:endParaRPr lang="en-US" sz="1050" b="0" dirty="0" smtClean="0">
                        <a:latin typeface="+mn-lt"/>
                      </a:endParaRPr>
                    </a:p>
                  </a:txBody>
                  <a:tcPr marT="34290" marB="34290" anchor="ctr"/>
                </a:tc>
                <a:tc>
                  <a:txBody>
                    <a:bodyPr/>
                    <a:lstStyle/>
                    <a:p>
                      <a:pPr algn="ctr"/>
                      <a:r>
                        <a:rPr lang="en-US" sz="1200" dirty="0" smtClean="0"/>
                        <a:t>Yes</a:t>
                      </a:r>
                      <a:endParaRPr lang="en-US" sz="1200" b="0" dirty="0">
                        <a:solidFill>
                          <a:schemeClr val="tx1"/>
                        </a:solidFill>
                        <a:latin typeface="+mn-lt"/>
                      </a:endParaRPr>
                    </a:p>
                  </a:txBody>
                  <a:tcPr marT="34290" marB="34290" anchor="ctr"/>
                </a:tc>
                <a:tc>
                  <a:txBody>
                    <a:bodyPr/>
                    <a:lstStyle/>
                    <a:p>
                      <a:pPr algn="ctr"/>
                      <a:r>
                        <a:rPr lang="en-US" sz="1200" dirty="0" smtClean="0"/>
                        <a:t>Yes</a:t>
                      </a:r>
                      <a:endParaRPr lang="en-US" sz="1200" b="0" dirty="0">
                        <a:solidFill>
                          <a:schemeClr val="tx1"/>
                        </a:solidFill>
                        <a:latin typeface="+mn-lt"/>
                      </a:endParaRPr>
                    </a:p>
                  </a:txBody>
                  <a:tcPr marT="34290" marB="34290" anchor="ctr"/>
                </a:tc>
                <a:tc>
                  <a:txBody>
                    <a:bodyPr/>
                    <a:lstStyle/>
                    <a:p>
                      <a:pPr algn="ctr"/>
                      <a:r>
                        <a:rPr lang="en-US" sz="1200" dirty="0" smtClean="0"/>
                        <a:t>Yes</a:t>
                      </a:r>
                      <a:endParaRPr lang="en-US" sz="1200" b="0" dirty="0">
                        <a:solidFill>
                          <a:schemeClr val="tx1"/>
                        </a:solidFill>
                        <a:latin typeface="+mn-lt"/>
                      </a:endParaRPr>
                    </a:p>
                  </a:txBody>
                  <a:tcPr marT="34290" marB="34290" anchor="ctr"/>
                </a:tc>
              </a:tr>
              <a:tr h="288177">
                <a:tc>
                  <a:txBody>
                    <a:bodyPr/>
                    <a:lstStyle/>
                    <a:p>
                      <a:r>
                        <a:rPr lang="en-US" sz="1050" dirty="0" smtClean="0"/>
                        <a:t>Limited Warranty</a:t>
                      </a:r>
                      <a:endParaRPr lang="en-US" sz="1050" b="0" dirty="0" smtClean="0">
                        <a:latin typeface="+mn-lt"/>
                      </a:endParaRPr>
                    </a:p>
                  </a:txBody>
                  <a:tcPr marT="34290" marB="34290" anchor="ctr"/>
                </a:tc>
                <a:tc>
                  <a:txBody>
                    <a:bodyPr/>
                    <a:lstStyle/>
                    <a:p>
                      <a:pPr algn="ctr"/>
                      <a:r>
                        <a:rPr lang="en-US" sz="1200" dirty="0" smtClean="0"/>
                        <a:t>5 years</a:t>
                      </a:r>
                      <a:endParaRPr lang="en-US" sz="1200" b="0" dirty="0">
                        <a:solidFill>
                          <a:schemeClr val="tx1"/>
                        </a:solidFill>
                        <a:latin typeface="+mn-lt"/>
                      </a:endParaRPr>
                    </a:p>
                  </a:txBody>
                  <a:tcPr marT="34290" marB="34290" anchor="ctr"/>
                </a:tc>
                <a:tc>
                  <a:txBody>
                    <a:bodyPr/>
                    <a:lstStyle/>
                    <a:p>
                      <a:pPr algn="ctr"/>
                      <a:r>
                        <a:rPr lang="en-US" sz="1200" dirty="0" smtClean="0"/>
                        <a:t>5</a:t>
                      </a:r>
                      <a:r>
                        <a:rPr lang="en-US" sz="1200" baseline="0" dirty="0" smtClean="0"/>
                        <a:t> </a:t>
                      </a:r>
                      <a:r>
                        <a:rPr lang="en-US" sz="1200" dirty="0" smtClean="0"/>
                        <a:t>years</a:t>
                      </a:r>
                      <a:endParaRPr lang="en-US" sz="1200" b="0" dirty="0">
                        <a:solidFill>
                          <a:schemeClr val="tx1"/>
                        </a:solidFill>
                        <a:latin typeface="+mn-lt"/>
                      </a:endParaRPr>
                    </a:p>
                  </a:txBody>
                  <a:tcPr marT="34290" marB="34290" anchor="ctr"/>
                </a:tc>
                <a:tc>
                  <a:txBody>
                    <a:bodyPr/>
                    <a:lstStyle/>
                    <a:p>
                      <a:pPr algn="ctr"/>
                      <a:r>
                        <a:rPr lang="en-US" sz="1200" dirty="0" smtClean="0"/>
                        <a:t>5 years</a:t>
                      </a:r>
                      <a:endParaRPr lang="en-US" sz="1200" b="0" dirty="0">
                        <a:solidFill>
                          <a:schemeClr val="tx1"/>
                        </a:solidFill>
                        <a:latin typeface="+mn-lt"/>
                      </a:endParaRPr>
                    </a:p>
                  </a:txBody>
                  <a:tcPr marT="34290" marB="34290" anchor="ctr"/>
                </a:tc>
              </a:tr>
            </a:tbl>
          </a:graphicData>
        </a:graphic>
      </p:graphicFrame>
      <p:grpSp>
        <p:nvGrpSpPr>
          <p:cNvPr id="2" name="Group 1"/>
          <p:cNvGrpSpPr/>
          <p:nvPr/>
        </p:nvGrpSpPr>
        <p:grpSpPr>
          <a:xfrm>
            <a:off x="4828725" y="811956"/>
            <a:ext cx="1368690" cy="412382"/>
            <a:chOff x="4727374" y="851652"/>
            <a:chExt cx="1747061" cy="701845"/>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8644" y="964662"/>
              <a:ext cx="1195791" cy="585642"/>
            </a:xfrm>
            <a:prstGeom prst="rect">
              <a:avLst/>
            </a:prstGeom>
          </p:spPr>
        </p:pic>
        <p:pic>
          <p:nvPicPr>
            <p:cNvPr id="13" name="Picture 2" descr="C:\Users\v-kmcmah\Documents\Clients\BuzzBee\Intel\1606_Taylorsville\Taylorsville-Revision2-7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7374" y="851652"/>
              <a:ext cx="1097280" cy="701845"/>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2" descr="C:\Users\v-kmcmah\Documents\Clients\BuzzBee\Intel\1606_Taylorsville\Taylorsville-Revision2-7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4962" y="801283"/>
            <a:ext cx="859636" cy="4123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v-kmcmah\Documents\Clients\BuzzBee\Intel\1606_Taylorsville\Taylorsville-Revision2-7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8211" y="852481"/>
            <a:ext cx="859636" cy="412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752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66" y="735766"/>
            <a:ext cx="5819017" cy="372644"/>
          </a:xfrm>
        </p:spPr>
        <p:txBody>
          <a:bodyPr/>
          <a:lstStyle/>
          <a:p>
            <a:r>
              <a:rPr lang="en-US" b="0" dirty="0" smtClean="0"/>
              <a:t>2014 Enterprise SSD Market Share</a:t>
            </a:r>
            <a:endParaRPr lang="en-US" b="0" dirty="0"/>
          </a:p>
        </p:txBody>
      </p:sp>
      <p:grpSp>
        <p:nvGrpSpPr>
          <p:cNvPr id="8" name="Group 7"/>
          <p:cNvGrpSpPr/>
          <p:nvPr/>
        </p:nvGrpSpPr>
        <p:grpSpPr>
          <a:xfrm>
            <a:off x="2827895" y="1653520"/>
            <a:ext cx="3435457" cy="3351824"/>
            <a:chOff x="2854270" y="1550968"/>
            <a:chExt cx="3435457" cy="3351824"/>
          </a:xfrm>
        </p:grpSpPr>
        <p:pic>
          <p:nvPicPr>
            <p:cNvPr id="10" name="Picture 9"/>
            <p:cNvPicPr>
              <a:picLocks noChangeAspect="1"/>
            </p:cNvPicPr>
            <p:nvPr/>
          </p:nvPicPr>
          <p:blipFill>
            <a:blip r:embed="rId3"/>
            <a:stretch>
              <a:fillRect/>
            </a:stretch>
          </p:blipFill>
          <p:spPr>
            <a:xfrm>
              <a:off x="2854270" y="1550968"/>
              <a:ext cx="3435457" cy="3351824"/>
            </a:xfrm>
            <a:prstGeom prst="rect">
              <a:avLst/>
            </a:prstGeom>
          </p:spPr>
        </p:pic>
        <p:sp>
          <p:nvSpPr>
            <p:cNvPr id="6" name="TextBox 5"/>
            <p:cNvSpPr txBox="1"/>
            <p:nvPr/>
          </p:nvSpPr>
          <p:spPr>
            <a:xfrm>
              <a:off x="5571855" y="4695043"/>
              <a:ext cx="717872" cy="207749"/>
            </a:xfrm>
            <a:prstGeom prst="rect">
              <a:avLst/>
            </a:prstGeom>
            <a:noFill/>
          </p:spPr>
          <p:txBody>
            <a:bodyPr wrap="square" rtlCol="0">
              <a:spAutoFit/>
            </a:bodyPr>
            <a:lstStyle/>
            <a:p>
              <a:pPr algn="ctr"/>
              <a:r>
                <a:rPr lang="en-US" sz="750" dirty="0" smtClean="0"/>
                <a:t>Source: </a:t>
              </a:r>
              <a:r>
                <a:rPr lang="en-US" sz="750" dirty="0"/>
                <a:t>IDC</a:t>
              </a:r>
            </a:p>
          </p:txBody>
        </p:sp>
      </p:grpSp>
      <p:sp>
        <p:nvSpPr>
          <p:cNvPr id="9" name="TextBox 8"/>
          <p:cNvSpPr txBox="1"/>
          <p:nvPr/>
        </p:nvSpPr>
        <p:spPr>
          <a:xfrm>
            <a:off x="2274231" y="1256272"/>
            <a:ext cx="4542785" cy="369332"/>
          </a:xfrm>
          <a:prstGeom prst="rect">
            <a:avLst/>
          </a:prstGeom>
          <a:noFill/>
        </p:spPr>
        <p:txBody>
          <a:bodyPr wrap="square" rtlCol="0">
            <a:spAutoFit/>
          </a:bodyPr>
          <a:lstStyle/>
          <a:p>
            <a:pPr algn="ctr"/>
            <a:r>
              <a:rPr lang="en-US" b="1" dirty="0">
                <a:solidFill>
                  <a:schemeClr val="tx2"/>
                </a:solidFill>
                <a:effectLst>
                  <a:glow rad="127000">
                    <a:schemeClr val="bg1"/>
                  </a:glow>
                </a:effectLst>
              </a:rPr>
              <a:t>2015 Global SSD Market is $15 Billion</a:t>
            </a:r>
          </a:p>
        </p:txBody>
      </p:sp>
      <p:sp>
        <p:nvSpPr>
          <p:cNvPr id="3" name="Text Placeholder 2"/>
          <p:cNvSpPr>
            <a:spLocks noGrp="1"/>
          </p:cNvSpPr>
          <p:nvPr>
            <p:ph type="body" sz="half" idx="2"/>
          </p:nvPr>
        </p:nvSpPr>
        <p:spPr>
          <a:xfrm>
            <a:off x="367470" y="2105497"/>
            <a:ext cx="2094768" cy="1095748"/>
          </a:xfrm>
        </p:spPr>
        <p:txBody>
          <a:bodyPr>
            <a:noAutofit/>
          </a:bodyPr>
          <a:lstStyle/>
          <a:p>
            <a:pPr>
              <a:spcBef>
                <a:spcPts val="0"/>
              </a:spcBef>
            </a:pPr>
            <a:r>
              <a:rPr lang="en-US" sz="1800" b="1" dirty="0"/>
              <a:t>“Other” </a:t>
            </a:r>
            <a:r>
              <a:rPr lang="en-US" sz="1800" b="1" dirty="0" smtClean="0"/>
              <a:t>includes:</a:t>
            </a:r>
          </a:p>
          <a:p>
            <a:pPr marL="341313" indent="-169863">
              <a:spcBef>
                <a:spcPts val="0"/>
              </a:spcBef>
              <a:buFont typeface="Arial" panose="020B0604020202020204" pitchFamily="34" charset="0"/>
              <a:buChar char="•"/>
            </a:pPr>
            <a:r>
              <a:rPr lang="en-US" sz="1600" dirty="0" smtClean="0"/>
              <a:t>Fujitsu</a:t>
            </a:r>
          </a:p>
          <a:p>
            <a:pPr marL="341313" indent="-169863">
              <a:spcBef>
                <a:spcPts val="0"/>
              </a:spcBef>
              <a:buFont typeface="Arial" panose="020B0604020202020204" pitchFamily="34" charset="0"/>
              <a:buChar char="•"/>
            </a:pPr>
            <a:r>
              <a:rPr lang="en-US" sz="1600" dirty="0" smtClean="0"/>
              <a:t>HGST</a:t>
            </a:r>
          </a:p>
          <a:p>
            <a:pPr marL="341313" indent="-169863">
              <a:spcBef>
                <a:spcPts val="0"/>
              </a:spcBef>
              <a:buFont typeface="Arial" panose="020B0604020202020204" pitchFamily="34" charset="0"/>
              <a:buChar char="•"/>
            </a:pPr>
            <a:r>
              <a:rPr lang="en-US" sz="1600" dirty="0" smtClean="0"/>
              <a:t>Kingston</a:t>
            </a:r>
          </a:p>
          <a:p>
            <a:pPr marL="341313" indent="-169863">
              <a:spcBef>
                <a:spcPts val="0"/>
              </a:spcBef>
              <a:buFont typeface="Arial" panose="020B0604020202020204" pitchFamily="34" charset="0"/>
              <a:buChar char="•"/>
            </a:pPr>
            <a:r>
              <a:rPr lang="en-US" sz="1600" dirty="0" smtClean="0"/>
              <a:t>PMC</a:t>
            </a:r>
          </a:p>
          <a:p>
            <a:pPr marL="341313" indent="-169863">
              <a:spcBef>
                <a:spcPts val="0"/>
              </a:spcBef>
              <a:buFont typeface="Arial" panose="020B0604020202020204" pitchFamily="34" charset="0"/>
              <a:buChar char="•"/>
            </a:pPr>
            <a:r>
              <a:rPr lang="en-US" sz="1600" dirty="0" smtClean="0"/>
              <a:t>Seagate </a:t>
            </a:r>
          </a:p>
          <a:p>
            <a:pPr marL="341313" indent="-169863">
              <a:spcBef>
                <a:spcPts val="0"/>
              </a:spcBef>
              <a:buFont typeface="Arial" panose="020B0604020202020204" pitchFamily="34" charset="0"/>
              <a:buChar char="•"/>
            </a:pPr>
            <a:r>
              <a:rPr lang="en-US" sz="1600" dirty="0" smtClean="0"/>
              <a:t>SK-Hynix</a:t>
            </a:r>
          </a:p>
          <a:p>
            <a:pPr marL="341313" indent="-169863">
              <a:spcBef>
                <a:spcPts val="0"/>
              </a:spcBef>
              <a:buFont typeface="Arial" panose="020B0604020202020204" pitchFamily="34" charset="0"/>
              <a:buChar char="•"/>
            </a:pPr>
            <a:r>
              <a:rPr lang="en-US" sz="1600" dirty="0" smtClean="0"/>
              <a:t>Smart-Modular</a:t>
            </a:r>
          </a:p>
          <a:p>
            <a:pPr marL="341313" indent="-169863">
              <a:spcBef>
                <a:spcPts val="0"/>
              </a:spcBef>
              <a:buFont typeface="Arial" panose="020B0604020202020204" pitchFamily="34" charset="0"/>
              <a:buChar char="•"/>
            </a:pPr>
            <a:r>
              <a:rPr lang="en-US" sz="1600" dirty="0" smtClean="0"/>
              <a:t>Toshiba</a:t>
            </a:r>
            <a:endParaRPr lang="en-US" sz="1600" dirty="0"/>
          </a:p>
          <a:p>
            <a:pPr>
              <a:spcBef>
                <a:spcPts val="0"/>
              </a:spcBef>
            </a:pPr>
            <a:endParaRPr lang="en-US" sz="1800" dirty="0"/>
          </a:p>
        </p:txBody>
      </p:sp>
      <p:sp>
        <p:nvSpPr>
          <p:cNvPr id="11" name="Rectangle 10"/>
          <p:cNvSpPr/>
          <p:nvPr/>
        </p:nvSpPr>
        <p:spPr>
          <a:xfrm>
            <a:off x="6400083" y="1807344"/>
            <a:ext cx="2632822" cy="1831271"/>
          </a:xfrm>
          <a:prstGeom prst="rect">
            <a:avLst/>
          </a:prstGeom>
        </p:spPr>
        <p:txBody>
          <a:bodyPr wrap="square">
            <a:spAutoFit/>
          </a:bodyPr>
          <a:lstStyle/>
          <a:p>
            <a:pPr marL="257175" indent="-257175">
              <a:spcAft>
                <a:spcPts val="600"/>
              </a:spcAft>
              <a:buFont typeface="Arial" panose="020B0604020202020204" pitchFamily="34" charset="0"/>
              <a:buChar char="•"/>
            </a:pPr>
            <a:r>
              <a:rPr lang="en-US" dirty="0"/>
              <a:t>Western Digital remarkets Intel SSDs</a:t>
            </a:r>
          </a:p>
          <a:p>
            <a:pPr marL="257175" indent="-257175">
              <a:spcAft>
                <a:spcPts val="600"/>
              </a:spcAft>
              <a:buFont typeface="Arial" panose="020B0604020202020204" pitchFamily="34" charset="0"/>
              <a:buChar char="•"/>
            </a:pPr>
            <a:r>
              <a:rPr lang="en-US" dirty="0"/>
              <a:t>Intel + </a:t>
            </a:r>
            <a:r>
              <a:rPr lang="en-US" dirty="0" smtClean="0"/>
              <a:t>Western Digital </a:t>
            </a:r>
            <a:r>
              <a:rPr lang="en-US" dirty="0"/>
              <a:t>= </a:t>
            </a:r>
            <a:r>
              <a:rPr lang="en-US" b="1" dirty="0"/>
              <a:t>46.4% </a:t>
            </a:r>
            <a:r>
              <a:rPr lang="en-US" dirty="0" smtClean="0"/>
              <a:t>Effective </a:t>
            </a:r>
            <a:r>
              <a:rPr lang="en-US" dirty="0"/>
              <a:t>Market Share for Intel SSDs</a:t>
            </a:r>
          </a:p>
        </p:txBody>
      </p:sp>
      <p:cxnSp>
        <p:nvCxnSpPr>
          <p:cNvPr id="13" name="Straight Connector 12"/>
          <p:cNvCxnSpPr/>
          <p:nvPr/>
        </p:nvCxnSpPr>
        <p:spPr>
          <a:xfrm>
            <a:off x="2462238" y="2324456"/>
            <a:ext cx="1280820" cy="94004"/>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5435125" y="2606468"/>
            <a:ext cx="1034041" cy="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V="1">
            <a:off x="5281301" y="2606469"/>
            <a:ext cx="1187865" cy="837486"/>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94024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7753"/>
            <a:ext cx="8229600" cy="527204"/>
          </a:xfrm>
        </p:spPr>
        <p:txBody>
          <a:bodyPr/>
          <a:lstStyle/>
          <a:p>
            <a:r>
              <a:rPr lang="en-US" dirty="0" smtClean="0"/>
              <a:t>Product Information Resources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2536941"/>
              </p:ext>
            </p:extLst>
          </p:nvPr>
        </p:nvGraphicFramePr>
        <p:xfrm>
          <a:off x="537315" y="1347377"/>
          <a:ext cx="8149484" cy="2993885"/>
        </p:xfrm>
        <a:graphic>
          <a:graphicData uri="http://schemas.openxmlformats.org/drawingml/2006/table">
            <a:tbl>
              <a:tblPr firstRow="1" bandRow="1">
                <a:tableStyleId>{6E25E649-3F16-4E02-A733-19D2CDBF48F0}</a:tableStyleId>
              </a:tblPr>
              <a:tblGrid>
                <a:gridCol w="4074742"/>
                <a:gridCol w="4074742"/>
              </a:tblGrid>
              <a:tr h="567330">
                <a:tc>
                  <a:txBody>
                    <a:bodyPr/>
                    <a:lstStyle/>
                    <a:p>
                      <a:pPr algn="ctr"/>
                      <a:r>
                        <a:rPr lang="en-US" sz="1400" kern="1200" dirty="0" smtClean="0">
                          <a:effectLst/>
                        </a:rPr>
                        <a:t>PCI Express Gen3 Interface</a:t>
                      </a:r>
                    </a:p>
                  </a:txBody>
                  <a:tcPr marL="68580" marR="68580" marT="34290" marB="34290" anchor="ctr"/>
                </a:tc>
                <a:tc>
                  <a:txBody>
                    <a:bodyPr/>
                    <a:lstStyle/>
                    <a:p>
                      <a:pPr algn="ctr"/>
                      <a:r>
                        <a:rPr lang="en-US" sz="1400" kern="1200" dirty="0" smtClean="0">
                          <a:effectLst/>
                        </a:rPr>
                        <a:t>SATA 6 GB/s Interface</a:t>
                      </a:r>
                      <a:endParaRPr lang="en-US" sz="1400" b="1" kern="1200" dirty="0">
                        <a:solidFill>
                          <a:schemeClr val="lt1"/>
                        </a:solidFill>
                        <a:effectLst/>
                        <a:latin typeface="+mn-lt"/>
                        <a:ea typeface="+mn-ea"/>
                        <a:cs typeface="+mn-cs"/>
                      </a:endParaRPr>
                    </a:p>
                  </a:txBody>
                  <a:tcPr marL="68580" marR="68580" marT="34290" marB="34290" anchor="ctr"/>
                </a:tc>
              </a:tr>
              <a:tr h="4853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u="sng" kern="1200" dirty="0" smtClean="0">
                          <a:effectLst/>
                          <a:hlinkClick r:id="rId3"/>
                        </a:rPr>
                        <a:t>Intel SSD DC P3700 Series</a:t>
                      </a:r>
                      <a:endParaRPr lang="en-US" sz="1400" kern="1200" dirty="0" smtClean="0">
                        <a:solidFill>
                          <a:schemeClr val="dk1"/>
                        </a:solidFill>
                        <a:effectLst/>
                        <a:latin typeface="+mn-lt"/>
                        <a:ea typeface="+mn-ea"/>
                        <a:cs typeface="+mn-cs"/>
                      </a:endParaRP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u="sng" kern="1200" dirty="0" smtClean="0">
                          <a:effectLst/>
                          <a:hlinkClick r:id="rId4"/>
                        </a:rPr>
                        <a:t>Intel SSD DC S3710 Series</a:t>
                      </a:r>
                      <a:endParaRPr lang="en-US" sz="1400" kern="1200" dirty="0" smtClean="0">
                        <a:solidFill>
                          <a:schemeClr val="dk1"/>
                        </a:solidFill>
                        <a:effectLst/>
                        <a:latin typeface="+mn-lt"/>
                        <a:ea typeface="+mn-ea"/>
                        <a:cs typeface="+mn-cs"/>
                      </a:endParaRPr>
                    </a:p>
                  </a:txBody>
                  <a:tcPr marL="68580" marR="68580" marT="34290" marB="34290" anchor="ctr"/>
                </a:tc>
              </a:tr>
              <a:tr h="485311">
                <a:tc>
                  <a:txBody>
                    <a:bodyPr/>
                    <a:lstStyle/>
                    <a:p>
                      <a:pPr lvl="0" algn="ctr"/>
                      <a:r>
                        <a:rPr lang="en-US" sz="1400" u="sng" kern="1200" dirty="0" smtClean="0">
                          <a:effectLst/>
                          <a:hlinkClick r:id="rId5"/>
                        </a:rPr>
                        <a:t>Intel SSD DC P3608 Series</a:t>
                      </a:r>
                      <a:endParaRPr lang="en-US" sz="1400" kern="1200" dirty="0">
                        <a:solidFill>
                          <a:schemeClr val="dk1"/>
                        </a:solidFill>
                        <a:effectLst/>
                        <a:latin typeface="+mn-lt"/>
                        <a:ea typeface="+mn-ea"/>
                        <a:cs typeface="+mn-cs"/>
                      </a:endParaRP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u="sng" kern="1200" dirty="0" smtClean="0">
                          <a:effectLst/>
                          <a:hlinkClick r:id="rId6"/>
                        </a:rPr>
                        <a:t>Intel SSD DC S3610 Series</a:t>
                      </a:r>
                      <a:endParaRPr lang="en-US" sz="1400" kern="1200" dirty="0" smtClean="0">
                        <a:solidFill>
                          <a:schemeClr val="dk1"/>
                        </a:solidFill>
                        <a:effectLst/>
                        <a:latin typeface="+mn-lt"/>
                        <a:ea typeface="+mn-ea"/>
                        <a:cs typeface="+mn-cs"/>
                      </a:endParaRPr>
                    </a:p>
                  </a:txBody>
                  <a:tcPr marL="68580" marR="68580" marT="34290" marB="34290" anchor="ctr"/>
                </a:tc>
              </a:tr>
              <a:tr h="485311">
                <a:tc>
                  <a:txBody>
                    <a:bodyPr/>
                    <a:lstStyle/>
                    <a:p>
                      <a:pPr lvl="0" algn="ctr"/>
                      <a:r>
                        <a:rPr lang="en-US" sz="1400" u="sng" kern="1200" dirty="0" smtClean="0">
                          <a:effectLst/>
                          <a:hlinkClick r:id="rId7"/>
                        </a:rPr>
                        <a:t>Intel SSD DC P3600 Series</a:t>
                      </a:r>
                      <a:endParaRPr lang="en-US" sz="1400" kern="1200" dirty="0">
                        <a:solidFill>
                          <a:schemeClr val="dk1"/>
                        </a:solidFill>
                        <a:effectLst/>
                        <a:latin typeface="+mn-lt"/>
                        <a:ea typeface="+mn-ea"/>
                        <a:cs typeface="+mn-cs"/>
                      </a:endParaRPr>
                    </a:p>
                  </a:txBody>
                  <a:tcPr marL="68580" marR="68580" marT="34290" marB="34290" anchor="ctr"/>
                </a:tc>
                <a:tc>
                  <a:txBody>
                    <a:bodyPr/>
                    <a:lstStyle/>
                    <a:p>
                      <a:pPr lvl="0" algn="ctr"/>
                      <a:r>
                        <a:rPr lang="en-US" sz="1400" u="sng" kern="1200" dirty="0" smtClean="0">
                          <a:effectLst/>
                          <a:hlinkClick r:id="rId8"/>
                        </a:rPr>
                        <a:t>Intel SSD DC S3510 Series</a:t>
                      </a:r>
                      <a:endParaRPr lang="en-US" sz="1400" kern="1200" dirty="0">
                        <a:solidFill>
                          <a:schemeClr val="dk1"/>
                        </a:solidFill>
                        <a:effectLst/>
                        <a:latin typeface="+mn-lt"/>
                        <a:ea typeface="+mn-ea"/>
                        <a:cs typeface="+mn-cs"/>
                      </a:endParaRPr>
                    </a:p>
                  </a:txBody>
                  <a:tcPr marL="68580" marR="68580" marT="34290" marB="34290" anchor="ctr"/>
                </a:tc>
              </a:tr>
              <a:tr h="485311">
                <a:tc>
                  <a:txBody>
                    <a:bodyPr/>
                    <a:lstStyle/>
                    <a:p>
                      <a:pPr lvl="0" algn="ctr"/>
                      <a:r>
                        <a:rPr lang="en-US" sz="1400" u="sng" kern="1200" dirty="0" smtClean="0">
                          <a:effectLst/>
                          <a:hlinkClick r:id="rId9"/>
                        </a:rPr>
                        <a:t>Intel SSD DC P3500 Series</a:t>
                      </a:r>
                      <a:endParaRPr lang="en-US" sz="1400" kern="1200" dirty="0">
                        <a:solidFill>
                          <a:schemeClr val="dk1"/>
                        </a:solidFill>
                        <a:effectLst/>
                        <a:latin typeface="+mn-lt"/>
                        <a:ea typeface="+mn-ea"/>
                        <a:cs typeface="+mn-cs"/>
                      </a:endParaRP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u="sng" kern="1200" dirty="0" smtClean="0">
                          <a:effectLst/>
                          <a:hlinkClick r:id="rId10"/>
                        </a:rPr>
                        <a:t>Intel SSD DC S3700 Series</a:t>
                      </a:r>
                      <a:endParaRPr lang="en-US" sz="1400" kern="1200" dirty="0" smtClean="0">
                        <a:solidFill>
                          <a:schemeClr val="dk1"/>
                        </a:solidFill>
                        <a:effectLst/>
                        <a:latin typeface="+mn-lt"/>
                        <a:ea typeface="+mn-ea"/>
                        <a:cs typeface="+mn-cs"/>
                      </a:endParaRPr>
                    </a:p>
                  </a:txBody>
                  <a:tcPr marL="68580" marR="68580" marT="34290" marB="34290" anchor="ctr"/>
                </a:tc>
              </a:tr>
              <a:tr h="485311">
                <a:tc>
                  <a:txBody>
                    <a:bodyPr/>
                    <a:lstStyle/>
                    <a:p>
                      <a:pPr algn="ctr"/>
                      <a:endParaRPr lang="en-US" sz="1400" dirty="0"/>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u="sng" kern="1200" dirty="0" smtClean="0">
                          <a:effectLst/>
                          <a:hlinkClick r:id="rId11"/>
                        </a:rPr>
                        <a:t>Intel SSD DC S3500 Series</a:t>
                      </a:r>
                      <a:endParaRPr lang="en-US" sz="1400" kern="1200" dirty="0" smtClean="0">
                        <a:solidFill>
                          <a:schemeClr val="dk1"/>
                        </a:solidFill>
                        <a:effectLst/>
                        <a:latin typeface="+mn-lt"/>
                        <a:ea typeface="+mn-ea"/>
                        <a:cs typeface="+mn-cs"/>
                      </a:endParaRPr>
                    </a:p>
                  </a:txBody>
                  <a:tcPr marL="68580" marR="68580" marT="34290" marB="34290" anchor="ctr"/>
                </a:tc>
              </a:tr>
            </a:tbl>
          </a:graphicData>
        </a:graphic>
      </p:graphicFrame>
    </p:spTree>
    <p:extLst>
      <p:ext uri="{BB962C8B-B14F-4D97-AF65-F5344CB8AC3E}">
        <p14:creationId xmlns:p14="http://schemas.microsoft.com/office/powerpoint/2010/main" val="1641583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3"/>
          <p:cNvSpPr>
            <a:spLocks noGrp="1"/>
          </p:cNvSpPr>
          <p:nvPr>
            <p:ph type="title"/>
          </p:nvPr>
        </p:nvSpPr>
        <p:spPr>
          <a:xfrm>
            <a:off x="564205" y="851189"/>
            <a:ext cx="8083684" cy="447675"/>
          </a:xfrm>
        </p:spPr>
        <p:txBody>
          <a:bodyPr/>
          <a:lstStyle/>
          <a:p>
            <a:pPr eaLnBrk="1" hangingPunct="1"/>
            <a:r>
              <a:rPr lang="en-US" b="0" dirty="0" smtClean="0">
                <a:latin typeface="Theinhardt Medium" charset="0"/>
              </a:rPr>
              <a:t>Solid State Technology – Different Dynamics</a:t>
            </a:r>
            <a:endParaRPr lang="en-US" b="0" dirty="0">
              <a:latin typeface="Theinhardt Medium" charset="0"/>
            </a:endParaRPr>
          </a:p>
        </p:txBody>
      </p:sp>
      <p:sp>
        <p:nvSpPr>
          <p:cNvPr id="12291" name="Text Placeholder 5"/>
          <p:cNvSpPr>
            <a:spLocks noGrp="1"/>
          </p:cNvSpPr>
          <p:nvPr>
            <p:ph type="body" sz="half" idx="2"/>
          </p:nvPr>
        </p:nvSpPr>
        <p:spPr>
          <a:xfrm>
            <a:off x="564204" y="1344611"/>
            <a:ext cx="8083685" cy="703998"/>
          </a:xfrm>
        </p:spPr>
        <p:txBody>
          <a:bodyPr>
            <a:normAutofit/>
          </a:bodyPr>
          <a:lstStyle/>
          <a:p>
            <a:r>
              <a:rPr lang="en-US" dirty="0" smtClean="0"/>
              <a:t>The SSD technology </a:t>
            </a:r>
            <a:r>
              <a:rPr lang="en-US" dirty="0"/>
              <a:t>is fundamentally different than the technology used with traditional </a:t>
            </a:r>
            <a:r>
              <a:rPr lang="en-US" dirty="0" smtClean="0"/>
              <a:t>HDDs.</a:t>
            </a:r>
          </a:p>
        </p:txBody>
      </p:sp>
      <p:graphicFrame>
        <p:nvGraphicFramePr>
          <p:cNvPr id="2" name="Table 1"/>
          <p:cNvGraphicFramePr>
            <a:graphicFrameLocks noGrp="1"/>
          </p:cNvGraphicFramePr>
          <p:nvPr>
            <p:extLst>
              <p:ext uri="{D42A27DB-BD31-4B8C-83A1-F6EECF244321}">
                <p14:modId xmlns:p14="http://schemas.microsoft.com/office/powerpoint/2010/main" val="3034773656"/>
              </p:ext>
            </p:extLst>
          </p:nvPr>
        </p:nvGraphicFramePr>
        <p:xfrm>
          <a:off x="679939" y="2139947"/>
          <a:ext cx="3804138" cy="2317753"/>
        </p:xfrm>
        <a:graphic>
          <a:graphicData uri="http://schemas.openxmlformats.org/drawingml/2006/table">
            <a:tbl>
              <a:tblPr firstRow="1" bandRow="1">
                <a:tableStyleId>{6E25E649-3F16-4E02-A733-19D2CDBF48F0}</a:tableStyleId>
              </a:tblPr>
              <a:tblGrid>
                <a:gridCol w="3804138"/>
              </a:tblGrid>
              <a:tr h="54170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smtClean="0"/>
                        <a:t>Hard Disk Drive (HDD) </a:t>
                      </a:r>
                      <a:endParaRPr lang="en-US" sz="2000" b="1" dirty="0" smtClean="0">
                        <a:latin typeface="Theinhardt Thin"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985435">
                <a:tc>
                  <a:txBody>
                    <a:bodyPr/>
                    <a:lstStyle/>
                    <a:p>
                      <a:pPr lvl="0" algn="ctr"/>
                      <a:r>
                        <a:rPr lang="en-US" dirty="0" smtClean="0"/>
                        <a:t>Mechanical arm reads/writes data from spinning disk media</a:t>
                      </a:r>
                      <a:endParaRPr lang="en-US" dirty="0" smtClean="0">
                        <a:latin typeface="Theinhardt Thin"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79061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Slow access, high latency</a:t>
                      </a:r>
                      <a:endParaRPr lang="en-US" dirty="0" smtClean="0">
                        <a:latin typeface="Theinhardt Thin"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08688184"/>
              </p:ext>
            </p:extLst>
          </p:nvPr>
        </p:nvGraphicFramePr>
        <p:xfrm>
          <a:off x="4607167" y="2139947"/>
          <a:ext cx="3847289" cy="2317495"/>
        </p:xfrm>
        <a:graphic>
          <a:graphicData uri="http://schemas.openxmlformats.org/drawingml/2006/table">
            <a:tbl>
              <a:tblPr firstRow="1" bandRow="1">
                <a:tableStyleId>{6E25E649-3F16-4E02-A733-19D2CDBF48F0}</a:tableStyleId>
              </a:tblPr>
              <a:tblGrid>
                <a:gridCol w="3847289"/>
              </a:tblGrid>
              <a:tr h="53941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smtClean="0"/>
                        <a:t>Solid State Drive (SDD)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497921">
                <a:tc>
                  <a:txBody>
                    <a:bodyPr/>
                    <a:lstStyle/>
                    <a:p>
                      <a:pPr lvl="0" algn="ctr"/>
                      <a:r>
                        <a:rPr lang="en-US" dirty="0" smtClean="0"/>
                        <a:t>Uses multi-level cell (MLC) media, firmware controlled</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4979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Extreme performance, low latency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4979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Connects using </a:t>
                      </a:r>
                      <a:r>
                        <a:rPr lang="en-US" dirty="0" err="1" smtClean="0"/>
                        <a:t>PCIe</a:t>
                      </a:r>
                      <a:r>
                        <a:rPr lang="en-US" dirty="0" smtClean="0"/>
                        <a:t> bus slot, </a:t>
                      </a:r>
                      <a:br>
                        <a:rPr lang="en-US" dirty="0" smtClean="0"/>
                      </a:br>
                      <a:r>
                        <a:rPr lang="en-US" dirty="0" smtClean="0"/>
                        <a:t>SAS controller or SATA controller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16856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617" y="249382"/>
            <a:ext cx="8280838" cy="1091045"/>
          </a:xfrm>
        </p:spPr>
        <p:txBody>
          <a:bodyPr/>
          <a:lstStyle/>
          <a:p>
            <a:r>
              <a:rPr lang="en-US" dirty="0" smtClean="0"/>
              <a:t>The “Big 4” for Selecting a Data Center Solid-State Drive</a:t>
            </a:r>
            <a:endParaRPr lang="en-US" dirty="0"/>
          </a:p>
        </p:txBody>
      </p:sp>
      <p:grpSp>
        <p:nvGrpSpPr>
          <p:cNvPr id="11" name="Group 10"/>
          <p:cNvGrpSpPr/>
          <p:nvPr/>
        </p:nvGrpSpPr>
        <p:grpSpPr>
          <a:xfrm>
            <a:off x="248833" y="1272059"/>
            <a:ext cx="2118946" cy="3679981"/>
            <a:chOff x="386861" y="1340427"/>
            <a:chExt cx="2118946" cy="3679981"/>
          </a:xfrm>
        </p:grpSpPr>
        <p:sp>
          <p:nvSpPr>
            <p:cNvPr id="10" name="Rectangle 9"/>
            <p:cNvSpPr/>
            <p:nvPr/>
          </p:nvSpPr>
          <p:spPr>
            <a:xfrm>
              <a:off x="386861" y="1439541"/>
              <a:ext cx="2110154" cy="358086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p:nvSpPr>
          <p:spPr>
            <a:xfrm>
              <a:off x="386861" y="1340427"/>
              <a:ext cx="2110153" cy="4579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prstClr val="white"/>
                  </a:solidFill>
                </a:rPr>
                <a:t>Performance</a:t>
              </a:r>
              <a:endParaRPr lang="en-US" sz="2000" b="1" dirty="0">
                <a:solidFill>
                  <a:prstClr val="white"/>
                </a:solidFill>
              </a:endParaRPr>
            </a:p>
          </p:txBody>
        </p:sp>
        <p:sp>
          <p:nvSpPr>
            <p:cNvPr id="9" name="Rectangle 8"/>
            <p:cNvSpPr/>
            <p:nvPr/>
          </p:nvSpPr>
          <p:spPr>
            <a:xfrm>
              <a:off x="395653" y="1903735"/>
              <a:ext cx="2110154" cy="2262158"/>
            </a:xfrm>
            <a:prstGeom prst="rect">
              <a:avLst/>
            </a:prstGeom>
          </p:spPr>
          <p:txBody>
            <a:bodyPr wrap="square">
              <a:spAutoFit/>
            </a:bodyPr>
            <a:lstStyle/>
            <a:p>
              <a:pPr algn="ctr"/>
              <a:r>
                <a:rPr lang="en-US" sz="1600" dirty="0">
                  <a:solidFill>
                    <a:srgbClr val="4F81BD"/>
                  </a:solidFill>
                </a:rPr>
                <a:t>How fast is a random data transfer?</a:t>
              </a:r>
            </a:p>
            <a:p>
              <a:pPr marL="228600" lvl="2" indent="-114300">
                <a:spcBef>
                  <a:spcPts val="600"/>
                </a:spcBef>
                <a:spcAft>
                  <a:spcPts val="600"/>
                </a:spcAft>
                <a:buFont typeface="Arial" panose="020B0604020202020204" pitchFamily="34" charset="0"/>
                <a:buChar char="•"/>
              </a:pPr>
              <a:endParaRPr lang="en-US" sz="1200" i="1" dirty="0" smtClean="0">
                <a:solidFill>
                  <a:prstClr val="black"/>
                </a:solidFill>
              </a:endParaRPr>
            </a:p>
            <a:p>
              <a:pPr marL="228600" lvl="2" indent="-114300">
                <a:spcAft>
                  <a:spcPts val="600"/>
                </a:spcAft>
                <a:buFont typeface="Arial" panose="020B0604020202020204" pitchFamily="34" charset="0"/>
                <a:buChar char="•"/>
              </a:pPr>
              <a:r>
                <a:rPr lang="en-US" sz="1200" i="1" dirty="0" smtClean="0">
                  <a:solidFill>
                    <a:prstClr val="black"/>
                  </a:solidFill>
                </a:rPr>
                <a:t>15K </a:t>
              </a:r>
              <a:r>
                <a:rPr lang="en-US" sz="1200" i="1" dirty="0">
                  <a:solidFill>
                    <a:prstClr val="black"/>
                  </a:solidFill>
                </a:rPr>
                <a:t>SAS HDDs provide only ~230 IOPS</a:t>
              </a:r>
            </a:p>
            <a:p>
              <a:pPr marL="228600" lvl="2" indent="-114300">
                <a:spcAft>
                  <a:spcPts val="600"/>
                </a:spcAft>
                <a:buFont typeface="Arial" panose="020B0604020202020204" pitchFamily="34" charset="0"/>
                <a:buChar char="•"/>
              </a:pPr>
              <a:r>
                <a:rPr lang="en-US" sz="1200" i="1" dirty="0">
                  <a:solidFill>
                    <a:prstClr val="black"/>
                  </a:solidFill>
                </a:rPr>
                <a:t>Intel </a:t>
              </a:r>
              <a:r>
                <a:rPr lang="en-US" sz="1200" i="1" dirty="0" err="1">
                  <a:solidFill>
                    <a:prstClr val="black"/>
                  </a:solidFill>
                </a:rPr>
                <a:t>PCIe</a:t>
              </a:r>
              <a:r>
                <a:rPr lang="en-US" sz="1200" i="1" dirty="0">
                  <a:solidFill>
                    <a:prstClr val="black"/>
                  </a:solidFill>
                </a:rPr>
                <a:t> </a:t>
              </a:r>
              <a:r>
                <a:rPr lang="en-US" sz="1200" i="1" dirty="0" err="1">
                  <a:solidFill>
                    <a:prstClr val="black"/>
                  </a:solidFill>
                </a:rPr>
                <a:t>NVMe</a:t>
              </a:r>
              <a:r>
                <a:rPr lang="en-US" sz="1200" i="1" dirty="0">
                  <a:solidFill>
                    <a:prstClr val="black"/>
                  </a:solidFill>
                </a:rPr>
                <a:t> &amp; SATA SSDs deliver 75,000 to 460,000 IOPS!</a:t>
              </a:r>
            </a:p>
            <a:p>
              <a:pPr marL="114300" lvl="2">
                <a:spcAft>
                  <a:spcPts val="600"/>
                </a:spcAft>
              </a:pPr>
              <a:endParaRPr lang="en-US" sz="1200" dirty="0" smtClean="0">
                <a:solidFill>
                  <a:srgbClr val="0070C0"/>
                </a:solidFill>
              </a:endParaRPr>
            </a:p>
          </p:txBody>
        </p:sp>
      </p:grpSp>
      <p:grpSp>
        <p:nvGrpSpPr>
          <p:cNvPr id="27" name="Group 26"/>
          <p:cNvGrpSpPr/>
          <p:nvPr/>
        </p:nvGrpSpPr>
        <p:grpSpPr>
          <a:xfrm>
            <a:off x="2438115" y="1272059"/>
            <a:ext cx="2110156" cy="3679981"/>
            <a:chOff x="386859" y="1340427"/>
            <a:chExt cx="2110156" cy="3679981"/>
          </a:xfrm>
        </p:grpSpPr>
        <p:sp>
          <p:nvSpPr>
            <p:cNvPr id="28" name="Rectangle 27"/>
            <p:cNvSpPr/>
            <p:nvPr/>
          </p:nvSpPr>
          <p:spPr>
            <a:xfrm>
              <a:off x="386861" y="1439541"/>
              <a:ext cx="2110154" cy="3580867"/>
            </a:xfrm>
            <a:prstGeom prst="rect">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a:off x="386861" y="1340427"/>
              <a:ext cx="2101362" cy="4579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solidFill>
                    <a:prstClr val="white"/>
                  </a:solidFill>
                </a:rPr>
                <a:t>Throughput</a:t>
              </a:r>
              <a:endParaRPr lang="en-US" sz="2000" b="1" dirty="0">
                <a:solidFill>
                  <a:prstClr val="white"/>
                </a:solidFill>
              </a:endParaRPr>
            </a:p>
          </p:txBody>
        </p:sp>
        <p:sp>
          <p:nvSpPr>
            <p:cNvPr id="31" name="Rectangle 30"/>
            <p:cNvSpPr/>
            <p:nvPr/>
          </p:nvSpPr>
          <p:spPr>
            <a:xfrm>
              <a:off x="386859" y="1903735"/>
              <a:ext cx="2110154" cy="2129814"/>
            </a:xfrm>
            <a:prstGeom prst="rect">
              <a:avLst/>
            </a:prstGeom>
          </p:spPr>
          <p:txBody>
            <a:bodyPr wrap="square">
              <a:spAutoFit/>
            </a:bodyPr>
            <a:lstStyle/>
            <a:p>
              <a:pPr algn="ctr"/>
              <a:r>
                <a:rPr lang="en-US" sz="1600" dirty="0">
                  <a:solidFill>
                    <a:srgbClr val="C0504D"/>
                  </a:solidFill>
                </a:rPr>
                <a:t>How fast is a sequential </a:t>
              </a:r>
              <a:r>
                <a:rPr lang="en-US" sz="1600" dirty="0" smtClean="0">
                  <a:solidFill>
                    <a:srgbClr val="C0504D"/>
                  </a:solidFill>
                </a:rPr>
                <a:t>data </a:t>
              </a:r>
              <a:r>
                <a:rPr lang="en-US" sz="1600" dirty="0">
                  <a:solidFill>
                    <a:srgbClr val="C0504D"/>
                  </a:solidFill>
                </a:rPr>
                <a:t>transfer?</a:t>
              </a:r>
            </a:p>
            <a:p>
              <a:pPr marL="228600" lvl="2" indent="-114300">
                <a:spcBef>
                  <a:spcPts val="600"/>
                </a:spcBef>
                <a:spcAft>
                  <a:spcPts val="600"/>
                </a:spcAft>
                <a:buFont typeface="Arial"/>
                <a:buChar char="•"/>
              </a:pPr>
              <a:r>
                <a:rPr lang="en-US" sz="1200" i="1" dirty="0">
                  <a:solidFill>
                    <a:prstClr val="black"/>
                  </a:solidFill>
                  <a:latin typeface="Theinhardt Thin"/>
                </a:rPr>
                <a:t>15K SAS HDDs provide only ~250 MB/s</a:t>
              </a:r>
            </a:p>
            <a:p>
              <a:pPr marL="228600" lvl="2" indent="-114300">
                <a:spcBef>
                  <a:spcPct val="20000"/>
                </a:spcBef>
                <a:spcAft>
                  <a:spcPts val="600"/>
                </a:spcAft>
                <a:buFont typeface="Arial"/>
                <a:buChar char="•"/>
              </a:pPr>
              <a:r>
                <a:rPr lang="en-US" sz="1200" i="1" dirty="0">
                  <a:solidFill>
                    <a:prstClr val="black"/>
                  </a:solidFill>
                  <a:latin typeface="Theinhardt Thin"/>
                </a:rPr>
                <a:t>Intel SSD’s provide 2,800 MB/s (PCIe NVMe) or 500 MB/s (SATA</a:t>
              </a:r>
              <a:r>
                <a:rPr lang="en-US" sz="1200" i="1" dirty="0" smtClean="0">
                  <a:solidFill>
                    <a:prstClr val="black"/>
                  </a:solidFill>
                  <a:latin typeface="Theinhardt Thin"/>
                </a:rPr>
                <a:t>)</a:t>
              </a:r>
              <a:endParaRPr lang="en-US" sz="1200" i="1" dirty="0">
                <a:solidFill>
                  <a:prstClr val="black"/>
                </a:solidFill>
                <a:latin typeface="Theinhardt Thin"/>
              </a:endParaRPr>
            </a:p>
          </p:txBody>
        </p:sp>
      </p:grpSp>
      <p:grpSp>
        <p:nvGrpSpPr>
          <p:cNvPr id="32" name="Group 31"/>
          <p:cNvGrpSpPr/>
          <p:nvPr/>
        </p:nvGrpSpPr>
        <p:grpSpPr>
          <a:xfrm>
            <a:off x="4609817" y="1272059"/>
            <a:ext cx="2110154" cy="3679981"/>
            <a:chOff x="386861" y="1340427"/>
            <a:chExt cx="2110154" cy="3679981"/>
          </a:xfrm>
        </p:grpSpPr>
        <p:sp>
          <p:nvSpPr>
            <p:cNvPr id="33" name="Rectangle 32"/>
            <p:cNvSpPr/>
            <p:nvPr/>
          </p:nvSpPr>
          <p:spPr>
            <a:xfrm>
              <a:off x="386861" y="1439541"/>
              <a:ext cx="2110154" cy="3580867"/>
            </a:xfrm>
            <a:prstGeom prst="rect">
              <a:avLst/>
            </a:prstGeom>
            <a:solidFill>
              <a:schemeClr val="bg1"/>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a:off x="386861" y="1340427"/>
              <a:ext cx="2110153" cy="45794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smtClean="0">
                  <a:solidFill>
                    <a:prstClr val="white"/>
                  </a:solidFill>
                </a:rPr>
                <a:t>Consistency</a:t>
              </a:r>
              <a:endParaRPr lang="en-US" sz="2000" b="1" dirty="0">
                <a:solidFill>
                  <a:prstClr val="white"/>
                </a:solidFill>
              </a:endParaRPr>
            </a:p>
          </p:txBody>
        </p:sp>
        <p:sp>
          <p:nvSpPr>
            <p:cNvPr id="36" name="Rectangle 35"/>
            <p:cNvSpPr/>
            <p:nvPr/>
          </p:nvSpPr>
          <p:spPr>
            <a:xfrm>
              <a:off x="465989" y="1903735"/>
              <a:ext cx="2024676" cy="2200602"/>
            </a:xfrm>
            <a:prstGeom prst="rect">
              <a:avLst/>
            </a:prstGeom>
          </p:spPr>
          <p:txBody>
            <a:bodyPr wrap="square">
              <a:spAutoFit/>
            </a:bodyPr>
            <a:lstStyle/>
            <a:p>
              <a:pPr algn="ctr"/>
              <a:r>
                <a:rPr lang="en-US" sz="1600" dirty="0">
                  <a:solidFill>
                    <a:srgbClr val="8064A2"/>
                  </a:solidFill>
                </a:rPr>
                <a:t>How often does </a:t>
              </a:r>
              <a:r>
                <a:rPr lang="en-US" sz="1600" dirty="0" smtClean="0">
                  <a:solidFill>
                    <a:srgbClr val="8064A2"/>
                  </a:solidFill>
                </a:rPr>
                <a:t/>
              </a:r>
              <a:br>
                <a:rPr lang="en-US" sz="1600" dirty="0" smtClean="0">
                  <a:solidFill>
                    <a:srgbClr val="8064A2"/>
                  </a:solidFill>
                </a:rPr>
              </a:br>
              <a:r>
                <a:rPr lang="en-US" sz="1600" dirty="0" smtClean="0">
                  <a:solidFill>
                    <a:srgbClr val="8064A2"/>
                  </a:solidFill>
                </a:rPr>
                <a:t>a </a:t>
              </a:r>
              <a:r>
                <a:rPr lang="en-US" sz="1600" dirty="0">
                  <a:solidFill>
                    <a:srgbClr val="8064A2"/>
                  </a:solidFill>
                </a:rPr>
                <a:t>drive perform </a:t>
              </a:r>
              <a:r>
                <a:rPr lang="en-US" sz="1600" dirty="0" smtClean="0">
                  <a:solidFill>
                    <a:srgbClr val="8064A2"/>
                  </a:solidFill>
                </a:rPr>
                <a:t>at </a:t>
              </a:r>
              <a:br>
                <a:rPr lang="en-US" sz="1600" dirty="0" smtClean="0">
                  <a:solidFill>
                    <a:srgbClr val="8064A2"/>
                  </a:solidFill>
                </a:rPr>
              </a:br>
              <a:r>
                <a:rPr lang="en-US" sz="1600" dirty="0" smtClean="0">
                  <a:solidFill>
                    <a:srgbClr val="8064A2"/>
                  </a:solidFill>
                </a:rPr>
                <a:t>a </a:t>
              </a:r>
              <a:r>
                <a:rPr lang="en-US" sz="1600" dirty="0">
                  <a:solidFill>
                    <a:srgbClr val="8064A2"/>
                  </a:solidFill>
                </a:rPr>
                <a:t>high rate</a:t>
              </a:r>
              <a:r>
                <a:rPr lang="en-US" sz="1600" dirty="0" smtClean="0">
                  <a:solidFill>
                    <a:srgbClr val="8064A2"/>
                  </a:solidFill>
                </a:rPr>
                <a:t>?</a:t>
              </a:r>
              <a:endParaRPr lang="en-US" sz="1600" dirty="0">
                <a:solidFill>
                  <a:srgbClr val="8064A2"/>
                </a:solidFill>
              </a:endParaRPr>
            </a:p>
            <a:p>
              <a:pPr marL="228600" lvl="2" indent="-114300">
                <a:spcBef>
                  <a:spcPts val="600"/>
                </a:spcBef>
                <a:spcAft>
                  <a:spcPts val="600"/>
                </a:spcAft>
                <a:buFont typeface="Arial"/>
                <a:buChar char="•"/>
              </a:pPr>
              <a:r>
                <a:rPr lang="en-US" sz="1200" i="1" dirty="0">
                  <a:solidFill>
                    <a:prstClr val="black"/>
                  </a:solidFill>
                  <a:latin typeface="Theinhardt Thin"/>
                </a:rPr>
                <a:t>Peak Performance not as important as consistent </a:t>
              </a:r>
              <a:r>
                <a:rPr lang="en-US" sz="1200" i="1" dirty="0" smtClean="0">
                  <a:solidFill>
                    <a:prstClr val="black"/>
                  </a:solidFill>
                  <a:latin typeface="Theinhardt Thin"/>
                </a:rPr>
                <a:t>performance since RAID systems perform at the speed of the lowest performing disk</a:t>
              </a:r>
              <a:endParaRPr lang="en-US" sz="1200" i="1" dirty="0">
                <a:solidFill>
                  <a:srgbClr val="0070C0"/>
                </a:solidFill>
                <a:latin typeface="Theinhardt Thin"/>
              </a:endParaRPr>
            </a:p>
          </p:txBody>
        </p:sp>
      </p:grpSp>
      <p:grpSp>
        <p:nvGrpSpPr>
          <p:cNvPr id="37" name="Group 36"/>
          <p:cNvGrpSpPr/>
          <p:nvPr/>
        </p:nvGrpSpPr>
        <p:grpSpPr>
          <a:xfrm>
            <a:off x="6807894" y="1272059"/>
            <a:ext cx="2110154" cy="3679981"/>
            <a:chOff x="386861" y="1340427"/>
            <a:chExt cx="2110154" cy="3679981"/>
          </a:xfrm>
        </p:grpSpPr>
        <p:sp>
          <p:nvSpPr>
            <p:cNvPr id="38" name="Rectangle 37"/>
            <p:cNvSpPr/>
            <p:nvPr/>
          </p:nvSpPr>
          <p:spPr>
            <a:xfrm>
              <a:off x="386861" y="1439541"/>
              <a:ext cx="2110154" cy="3580867"/>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p:nvSpPr>
          <p:spPr>
            <a:xfrm>
              <a:off x="386861" y="1340427"/>
              <a:ext cx="2110154" cy="45794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smtClean="0">
                  <a:solidFill>
                    <a:prstClr val="white"/>
                  </a:solidFill>
                </a:rPr>
                <a:t>Reliability</a:t>
              </a:r>
              <a:endParaRPr lang="en-US" sz="2000" b="1" dirty="0">
                <a:solidFill>
                  <a:prstClr val="white"/>
                </a:solidFill>
              </a:endParaRPr>
            </a:p>
          </p:txBody>
        </p:sp>
        <p:sp>
          <p:nvSpPr>
            <p:cNvPr id="41" name="Rectangle 40"/>
            <p:cNvSpPr/>
            <p:nvPr/>
          </p:nvSpPr>
          <p:spPr>
            <a:xfrm>
              <a:off x="439612" y="1914431"/>
              <a:ext cx="1926153" cy="1985159"/>
            </a:xfrm>
            <a:prstGeom prst="rect">
              <a:avLst/>
            </a:prstGeom>
          </p:spPr>
          <p:txBody>
            <a:bodyPr wrap="square">
              <a:spAutoFit/>
            </a:bodyPr>
            <a:lstStyle/>
            <a:p>
              <a:pPr algn="ctr"/>
              <a:r>
                <a:rPr lang="en-US" sz="1600" dirty="0">
                  <a:solidFill>
                    <a:srgbClr val="F79646"/>
                  </a:solidFill>
                </a:rPr>
                <a:t>What data protection features are included</a:t>
              </a:r>
              <a:r>
                <a:rPr lang="en-US" sz="1600" dirty="0" smtClean="0">
                  <a:solidFill>
                    <a:srgbClr val="F79646"/>
                  </a:solidFill>
                </a:rPr>
                <a:t>?</a:t>
              </a:r>
              <a:endParaRPr lang="en-US" sz="1600" dirty="0">
                <a:solidFill>
                  <a:srgbClr val="F79646"/>
                </a:solidFill>
              </a:endParaRPr>
            </a:p>
            <a:p>
              <a:pPr marL="230188" indent="-119063">
                <a:spcBef>
                  <a:spcPts val="600"/>
                </a:spcBef>
                <a:spcAft>
                  <a:spcPts val="600"/>
                </a:spcAft>
                <a:buFont typeface="Arial" panose="020B0604020202020204" pitchFamily="34" charset="0"/>
                <a:buChar char="•"/>
              </a:pPr>
              <a:r>
                <a:rPr lang="en-US" sz="1200" i="1" dirty="0">
                  <a:solidFill>
                    <a:prstClr val="black"/>
                  </a:solidFill>
                  <a:latin typeface="Theinhardt Thin"/>
                </a:rPr>
                <a:t>End-to-end data protection &amp; power-loss protection </a:t>
              </a:r>
              <a:r>
                <a:rPr lang="en-US" sz="1200" i="1" dirty="0" smtClean="0">
                  <a:solidFill>
                    <a:prstClr val="black"/>
                  </a:solidFill>
                  <a:latin typeface="Theinhardt Thin"/>
                </a:rPr>
                <a:t>features</a:t>
              </a:r>
            </a:p>
            <a:p>
              <a:pPr marL="230188" indent="-119063">
                <a:spcBef>
                  <a:spcPts val="600"/>
                </a:spcBef>
                <a:spcAft>
                  <a:spcPts val="600"/>
                </a:spcAft>
                <a:buFont typeface="Arial" panose="020B0604020202020204" pitchFamily="34" charset="0"/>
                <a:buChar char="•"/>
              </a:pPr>
              <a:r>
                <a:rPr lang="en-US" sz="1200" i="1" dirty="0" smtClean="0">
                  <a:solidFill>
                    <a:prstClr val="black"/>
                  </a:solidFill>
                  <a:latin typeface="Theinhardt Thin"/>
                </a:rPr>
                <a:t>Error Correction</a:t>
              </a:r>
              <a:endParaRPr lang="en-US" sz="1200" i="1" dirty="0">
                <a:solidFill>
                  <a:prstClr val="black"/>
                </a:solidFill>
                <a:latin typeface="Theinhardt Thin"/>
              </a:endParaRPr>
            </a:p>
          </p:txBody>
        </p:sp>
      </p:grpSp>
      <p:sp>
        <p:nvSpPr>
          <p:cNvPr id="3" name="TextBox 2"/>
          <p:cNvSpPr txBox="1"/>
          <p:nvPr/>
        </p:nvSpPr>
        <p:spPr>
          <a:xfrm>
            <a:off x="339181" y="3965180"/>
            <a:ext cx="1947041" cy="461665"/>
          </a:xfrm>
          <a:prstGeom prst="rect">
            <a:avLst/>
          </a:prstGeom>
          <a:noFill/>
        </p:spPr>
        <p:txBody>
          <a:bodyPr wrap="square" rtlCol="0">
            <a:spAutoFit/>
          </a:bodyPr>
          <a:lstStyle/>
          <a:p>
            <a:pPr marL="114300" lvl="2">
              <a:spcAft>
                <a:spcPts val="600"/>
              </a:spcAft>
            </a:pPr>
            <a:r>
              <a:rPr lang="en-US" sz="1200" dirty="0">
                <a:solidFill>
                  <a:srgbClr val="0070C0"/>
                </a:solidFill>
              </a:rPr>
              <a:t>Intel SSD’s provide 300 to 200X performance!</a:t>
            </a:r>
          </a:p>
        </p:txBody>
      </p:sp>
      <p:sp>
        <p:nvSpPr>
          <p:cNvPr id="20" name="TextBox 19"/>
          <p:cNvSpPr txBox="1"/>
          <p:nvPr/>
        </p:nvSpPr>
        <p:spPr>
          <a:xfrm>
            <a:off x="2446908" y="3965181"/>
            <a:ext cx="2147762" cy="461665"/>
          </a:xfrm>
          <a:prstGeom prst="rect">
            <a:avLst/>
          </a:prstGeom>
          <a:noFill/>
        </p:spPr>
        <p:txBody>
          <a:bodyPr wrap="square" rtlCol="0">
            <a:spAutoFit/>
          </a:bodyPr>
          <a:lstStyle/>
          <a:p>
            <a:pPr marL="114300" lvl="2">
              <a:spcBef>
                <a:spcPct val="20000"/>
              </a:spcBef>
              <a:spcAft>
                <a:spcPts val="600"/>
              </a:spcAft>
            </a:pPr>
            <a:r>
              <a:rPr lang="en-US" sz="1200" i="1" dirty="0">
                <a:solidFill>
                  <a:srgbClr val="0070C0"/>
                </a:solidFill>
                <a:latin typeface="Theinhardt Thin"/>
              </a:rPr>
              <a:t>2-10X+ More throughput with Intel SSDs!</a:t>
            </a:r>
          </a:p>
        </p:txBody>
      </p:sp>
      <p:sp>
        <p:nvSpPr>
          <p:cNvPr id="21" name="TextBox 20"/>
          <p:cNvSpPr txBox="1"/>
          <p:nvPr/>
        </p:nvSpPr>
        <p:spPr>
          <a:xfrm>
            <a:off x="6839757" y="3965181"/>
            <a:ext cx="1947041" cy="830997"/>
          </a:xfrm>
          <a:prstGeom prst="rect">
            <a:avLst/>
          </a:prstGeom>
          <a:noFill/>
        </p:spPr>
        <p:txBody>
          <a:bodyPr wrap="square" rtlCol="0">
            <a:spAutoFit/>
          </a:bodyPr>
          <a:lstStyle/>
          <a:p>
            <a:pPr marL="111125">
              <a:spcBef>
                <a:spcPts val="600"/>
              </a:spcBef>
              <a:spcAft>
                <a:spcPts val="600"/>
              </a:spcAft>
            </a:pPr>
            <a:r>
              <a:rPr lang="en-US" sz="1200" i="1" dirty="0">
                <a:solidFill>
                  <a:srgbClr val="0070C0"/>
                </a:solidFill>
                <a:latin typeface="Theinhardt Thin"/>
              </a:rPr>
              <a:t>Intel SSDs reduce the probability of Silent Data Corruption to virtually 0%!</a:t>
            </a:r>
          </a:p>
        </p:txBody>
      </p:sp>
      <p:sp>
        <p:nvSpPr>
          <p:cNvPr id="22" name="TextBox 21"/>
          <p:cNvSpPr txBox="1"/>
          <p:nvPr/>
        </p:nvSpPr>
        <p:spPr>
          <a:xfrm>
            <a:off x="4601020" y="3965181"/>
            <a:ext cx="1947041" cy="830997"/>
          </a:xfrm>
          <a:prstGeom prst="rect">
            <a:avLst/>
          </a:prstGeom>
          <a:noFill/>
        </p:spPr>
        <p:txBody>
          <a:bodyPr wrap="square" rtlCol="0">
            <a:spAutoFit/>
          </a:bodyPr>
          <a:lstStyle/>
          <a:p>
            <a:pPr marL="114300" lvl="2">
              <a:spcBef>
                <a:spcPts val="600"/>
              </a:spcBef>
              <a:spcAft>
                <a:spcPts val="600"/>
              </a:spcAft>
            </a:pPr>
            <a:r>
              <a:rPr lang="en-US" sz="1200" i="1" dirty="0">
                <a:solidFill>
                  <a:srgbClr val="0070C0"/>
                </a:solidFill>
                <a:latin typeface="Theinhardt Thin"/>
              </a:rPr>
              <a:t>Intel SSDs provide maximum latencies of less than 500 µs, 99.9% of the time</a:t>
            </a:r>
          </a:p>
        </p:txBody>
      </p:sp>
    </p:spTree>
    <p:extLst>
      <p:ext uri="{BB962C8B-B14F-4D97-AF65-F5344CB8AC3E}">
        <p14:creationId xmlns:p14="http://schemas.microsoft.com/office/powerpoint/2010/main" val="3561870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217757275"/>
              </p:ext>
            </p:extLst>
          </p:nvPr>
        </p:nvGraphicFramePr>
        <p:xfrm>
          <a:off x="557824" y="381492"/>
          <a:ext cx="8161338" cy="1965960"/>
        </p:xfrm>
        <a:graphic>
          <a:graphicData uri="http://schemas.openxmlformats.org/drawingml/2006/table">
            <a:tbl>
              <a:tblPr firstRow="1" bandRow="1">
                <a:tableStyleId>{6E25E649-3F16-4E02-A733-19D2CDBF48F0}</a:tableStyleId>
              </a:tblPr>
              <a:tblGrid>
                <a:gridCol w="8161338"/>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PCIe</a:t>
                      </a:r>
                      <a:r>
                        <a:rPr lang="en-US" dirty="0" smtClean="0"/>
                        <a:t> vs SAS vs SATA Performance</a:t>
                      </a:r>
                      <a:endParaRPr lang="en-US" b="1" dirty="0" smtClean="0"/>
                    </a:p>
                  </a:txBody>
                  <a:tcPr/>
                </a:tc>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err="1" smtClean="0"/>
                        <a:t>PCIe</a:t>
                      </a:r>
                      <a:r>
                        <a:rPr lang="en-US" dirty="0" smtClean="0"/>
                        <a:t> x4 – four-lane adapter card</a:t>
                      </a:r>
                    </a:p>
                    <a:p>
                      <a:pPr marL="800100" lvl="2" indent="-157163">
                        <a:buFont typeface="Arial" panose="020B0604020202020204" pitchFamily="34" charset="0"/>
                        <a:buChar char="•"/>
                      </a:pPr>
                      <a:r>
                        <a:rPr lang="en-US" sz="1600" dirty="0" smtClean="0"/>
                        <a:t>~4GBps Gen 3 (~ 985MBps/lane)</a:t>
                      </a:r>
                    </a:p>
                    <a:p>
                      <a:pPr marL="800100" lvl="2" indent="-157163">
                        <a:buFont typeface="Arial" panose="020B0604020202020204" pitchFamily="34" charset="0"/>
                        <a:buChar char="•"/>
                      </a:pPr>
                      <a:r>
                        <a:rPr lang="en-US" sz="1600" dirty="0" smtClean="0"/>
                        <a:t>~2GBps Gen 2 (~ 500MBps/lane)</a:t>
                      </a:r>
                    </a:p>
                  </a:txBody>
                  <a:tcPr/>
                </a:tc>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SAS (12GBps) – SSD performance ~1.5GBps, single lane</a:t>
                      </a:r>
                    </a:p>
                  </a:txBody>
                  <a:tcPr/>
                </a:tc>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SATA (6 </a:t>
                      </a:r>
                      <a:r>
                        <a:rPr lang="en-US" dirty="0" err="1" smtClean="0"/>
                        <a:t>GBps</a:t>
                      </a:r>
                      <a:r>
                        <a:rPr lang="en-US" dirty="0" smtClean="0"/>
                        <a:t>) – SSD performance ~500MBps, single lane</a:t>
                      </a:r>
                    </a:p>
                  </a:txBody>
                  <a:tcPr/>
                </a:tc>
              </a:tr>
            </a:tbl>
          </a:graphicData>
        </a:graphic>
      </p:graphicFrame>
      <p:graphicFrame>
        <p:nvGraphicFramePr>
          <p:cNvPr id="4" name="Content Placeholder 1"/>
          <p:cNvGraphicFramePr>
            <a:graphicFrameLocks noGrp="1"/>
          </p:cNvGraphicFramePr>
          <p:nvPr>
            <p:ph idx="1"/>
            <p:extLst>
              <p:ext uri="{D42A27DB-BD31-4B8C-83A1-F6EECF244321}">
                <p14:modId xmlns:p14="http://schemas.microsoft.com/office/powerpoint/2010/main" val="2423627039"/>
              </p:ext>
            </p:extLst>
          </p:nvPr>
        </p:nvGraphicFramePr>
        <p:xfrm>
          <a:off x="557824" y="2491646"/>
          <a:ext cx="8161338" cy="2387600"/>
        </p:xfrm>
        <a:graphic>
          <a:graphicData uri="http://schemas.openxmlformats.org/drawingml/2006/table">
            <a:tbl>
              <a:tblPr firstRow="1" bandRow="1">
                <a:tableStyleId>{6E25E649-3F16-4E02-A733-19D2CDBF48F0}</a:tableStyleId>
              </a:tblPr>
              <a:tblGrid>
                <a:gridCol w="2537069"/>
                <a:gridCol w="5624269"/>
              </a:tblGrid>
              <a:tr h="370840">
                <a:tc gridSpan="2">
                  <a:txBody>
                    <a:bodyPr/>
                    <a:lstStyle/>
                    <a:p>
                      <a:pPr marL="0" indent="-41672">
                        <a:buNone/>
                      </a:pPr>
                      <a:r>
                        <a:rPr lang="en-US" b="1" dirty="0" smtClean="0"/>
                        <a:t>Three Grades of Solid State Drives</a:t>
                      </a:r>
                    </a:p>
                  </a:txBody>
                  <a:tcPr/>
                </a:tc>
                <a:tc hMerge="1">
                  <a:txBody>
                    <a:bodyPr/>
                    <a:lstStyle/>
                    <a:p>
                      <a:endParaRPr lang="en-US"/>
                    </a:p>
                  </a:txBody>
                  <a:tcPr/>
                </a:tc>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i="0" dirty="0" smtClean="0"/>
                        <a:t>Consumer Grade </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Designed for desktop consumer use &amp; workload</a:t>
                      </a:r>
                    </a:p>
                  </a:txBody>
                  <a:tcPr/>
                </a:tc>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i="0" dirty="0" smtClean="0"/>
                        <a:t>Pro Grade </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Designed for small server, small/medium business workload, tested using client workloads</a:t>
                      </a:r>
                    </a:p>
                  </a:txBody>
                  <a:tcPr/>
                </a:tc>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i="0" dirty="0" smtClean="0"/>
                        <a:t>Data Center Grade </a:t>
                      </a:r>
                    </a:p>
                  </a:txBody>
                  <a:tcPr/>
                </a:tc>
                <a:tc>
                  <a:txBody>
                    <a:bodyPr/>
                    <a:lstStyle/>
                    <a:p>
                      <a:pPr marL="0" lvl="1" indent="0">
                        <a:buNone/>
                      </a:pPr>
                      <a:r>
                        <a:rPr lang="en-US" dirty="0" smtClean="0"/>
                        <a:t>Designed for data center workloads and endurance</a:t>
                      </a:r>
                    </a:p>
                    <a:p>
                      <a:pPr marL="457200" lvl="2" indent="-114300">
                        <a:buFont typeface="Arial" panose="020B0604020202020204" pitchFamily="34" charset="0"/>
                        <a:buChar char="•"/>
                      </a:pPr>
                      <a:r>
                        <a:rPr lang="en-US" sz="1400" dirty="0" smtClean="0"/>
                        <a:t>Data protection enhancements including power loss protection</a:t>
                      </a:r>
                    </a:p>
                    <a:p>
                      <a:pPr marL="457200" lvl="2" indent="-114300">
                        <a:buFont typeface="Arial" panose="020B0604020202020204" pitchFamily="34" charset="0"/>
                        <a:buChar char="•"/>
                      </a:pPr>
                      <a:r>
                        <a:rPr lang="en-US" sz="1400" dirty="0" smtClean="0"/>
                        <a:t>Performance consistency advantages</a:t>
                      </a:r>
                    </a:p>
                    <a:p>
                      <a:pPr marL="457200" lvl="2" indent="-114300">
                        <a:buFont typeface="Arial" panose="020B0604020202020204" pitchFamily="34" charset="0"/>
                        <a:buChar char="•"/>
                      </a:pPr>
                      <a:r>
                        <a:rPr lang="en-US" sz="1400" dirty="0" smtClean="0"/>
                        <a:t>Tested using data center server workloads</a:t>
                      </a:r>
                    </a:p>
                  </a:txBody>
                  <a:tcPr/>
                </a:tc>
              </a:tr>
            </a:tbl>
          </a:graphicData>
        </a:graphic>
      </p:graphicFrame>
    </p:spTree>
    <p:extLst>
      <p:ext uri="{BB962C8B-B14F-4D97-AF65-F5344CB8AC3E}">
        <p14:creationId xmlns:p14="http://schemas.microsoft.com/office/powerpoint/2010/main" val="3212296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PCIe NVMe (Non-Volatile Memory Express)</a:t>
            </a:r>
            <a:endParaRPr lang="en-US" dirty="0"/>
          </a:p>
        </p:txBody>
      </p:sp>
      <p:sp>
        <p:nvSpPr>
          <p:cNvPr id="3" name="Content Placeholder 2"/>
          <p:cNvSpPr>
            <a:spLocks noGrp="1"/>
          </p:cNvSpPr>
          <p:nvPr>
            <p:ph idx="1"/>
          </p:nvPr>
        </p:nvSpPr>
        <p:spPr>
          <a:xfrm>
            <a:off x="581228" y="1455170"/>
            <a:ext cx="8183393" cy="3054927"/>
          </a:xfrm>
        </p:spPr>
        <p:txBody>
          <a:bodyPr>
            <a:normAutofit fontScale="92500" lnSpcReduction="20000"/>
          </a:bodyPr>
          <a:lstStyle/>
          <a:p>
            <a:r>
              <a:rPr lang="en-US" dirty="0" smtClean="0"/>
              <a:t>NVMe is an industry standard communication protocol using PCIe bus</a:t>
            </a:r>
          </a:p>
          <a:p>
            <a:r>
              <a:rPr lang="en-US" dirty="0" smtClean="0"/>
              <a:t>PCIe bus provides direct connection to CPU, rather than using an I/O controller like SAS or SATA</a:t>
            </a:r>
          </a:p>
          <a:p>
            <a:r>
              <a:rPr lang="en-US" dirty="0" smtClean="0"/>
              <a:t>Designed for non-volatile memory (NVM) like SSDs and Flash</a:t>
            </a:r>
          </a:p>
          <a:p>
            <a:r>
              <a:rPr lang="en-US" dirty="0" smtClean="0"/>
              <a:t>Moves data closer to CPU for maximum performance</a:t>
            </a:r>
          </a:p>
          <a:p>
            <a:r>
              <a:rPr lang="en-US" dirty="0" smtClean="0"/>
              <a:t>Advantages of PCIe</a:t>
            </a:r>
          </a:p>
          <a:p>
            <a:pPr lvl="1"/>
            <a:r>
              <a:rPr lang="en-US" dirty="0" smtClean="0"/>
              <a:t>Lower latency than SAS or SATA</a:t>
            </a:r>
          </a:p>
          <a:p>
            <a:pPr lvl="1"/>
            <a:r>
              <a:rPr lang="en-US" dirty="0" smtClean="0"/>
              <a:t>Scalable performance (1GB/s per lane)</a:t>
            </a:r>
          </a:p>
          <a:p>
            <a:pPr lvl="1"/>
            <a:r>
              <a:rPr lang="en-US" dirty="0" smtClean="0"/>
              <a:t>Increased I/O (up to 40 PCIe lanes per CPU socket)</a:t>
            </a:r>
          </a:p>
          <a:p>
            <a:pPr lvl="1"/>
            <a:r>
              <a:rPr lang="en-US" dirty="0" smtClean="0"/>
              <a:t>Low power requirements</a:t>
            </a:r>
          </a:p>
          <a:p>
            <a:endParaRPr lang="en-US" dirty="0" smtClean="0"/>
          </a:p>
          <a:p>
            <a:endParaRPr lang="en-US" dirty="0" smtClean="0"/>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906" y="3236774"/>
            <a:ext cx="2549548" cy="1145136"/>
          </a:xfrm>
          <a:prstGeom prst="rect">
            <a:avLst/>
          </a:prstGeom>
        </p:spPr>
      </p:pic>
    </p:spTree>
    <p:extLst>
      <p:ext uri="{BB962C8B-B14F-4D97-AF65-F5344CB8AC3E}">
        <p14:creationId xmlns:p14="http://schemas.microsoft.com/office/powerpoint/2010/main" val="2604884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SSD Reliability − Silent Data Corruption (SDC)</a:t>
            </a:r>
            <a:endParaRPr lang="en-US" dirty="0"/>
          </a:p>
        </p:txBody>
      </p:sp>
      <p:sp>
        <p:nvSpPr>
          <p:cNvPr id="3" name="Content Placeholder 2"/>
          <p:cNvSpPr>
            <a:spLocks noGrp="1"/>
          </p:cNvSpPr>
          <p:nvPr>
            <p:ph idx="1"/>
          </p:nvPr>
        </p:nvSpPr>
        <p:spPr>
          <a:xfrm>
            <a:off x="571500" y="1482891"/>
            <a:ext cx="8115300" cy="2810849"/>
          </a:xfrm>
        </p:spPr>
        <p:txBody>
          <a:bodyPr>
            <a:normAutofit fontScale="92500" lnSpcReduction="20000"/>
          </a:bodyPr>
          <a:lstStyle/>
          <a:p>
            <a:r>
              <a:rPr lang="en-US" dirty="0" smtClean="0"/>
              <a:t>Definition: Errors that </a:t>
            </a:r>
            <a:r>
              <a:rPr lang="en-US" dirty="0"/>
              <a:t>occur during the write process </a:t>
            </a:r>
            <a:r>
              <a:rPr lang="en-US" dirty="0" smtClean="0"/>
              <a:t>that </a:t>
            </a:r>
            <a:r>
              <a:rPr lang="en-US" dirty="0"/>
              <a:t>are not reported or corrected (silent) by the </a:t>
            </a:r>
            <a:r>
              <a:rPr lang="en-US" dirty="0" smtClean="0"/>
              <a:t>server.</a:t>
            </a:r>
          </a:p>
          <a:p>
            <a:r>
              <a:rPr lang="en-US" dirty="0" smtClean="0"/>
              <a:t>Caused by </a:t>
            </a:r>
            <a:r>
              <a:rPr lang="en-US" dirty="0"/>
              <a:t>a number of </a:t>
            </a:r>
            <a:r>
              <a:rPr lang="en-US" dirty="0" smtClean="0"/>
              <a:t>factors</a:t>
            </a:r>
          </a:p>
          <a:p>
            <a:pPr lvl="1"/>
            <a:r>
              <a:rPr lang="en-US" dirty="0" smtClean="0"/>
              <a:t>Cosmic radiation</a:t>
            </a:r>
          </a:p>
          <a:p>
            <a:pPr lvl="1"/>
            <a:r>
              <a:rPr lang="en-US" dirty="0" smtClean="0"/>
              <a:t>Errors </a:t>
            </a:r>
            <a:r>
              <a:rPr lang="en-US" dirty="0"/>
              <a:t>in disk </a:t>
            </a:r>
            <a:r>
              <a:rPr lang="en-US" dirty="0" smtClean="0"/>
              <a:t>firmware</a:t>
            </a:r>
          </a:p>
          <a:p>
            <a:pPr lvl="1"/>
            <a:r>
              <a:rPr lang="en-US" dirty="0" smtClean="0"/>
              <a:t>Other </a:t>
            </a:r>
            <a:r>
              <a:rPr lang="en-US" dirty="0"/>
              <a:t>software and hardware </a:t>
            </a:r>
            <a:r>
              <a:rPr lang="en-US" dirty="0" smtClean="0"/>
              <a:t>problems</a:t>
            </a:r>
            <a:endParaRPr lang="en-US" dirty="0"/>
          </a:p>
          <a:p>
            <a:r>
              <a:rPr lang="en-US" dirty="0" smtClean="0"/>
              <a:t>Not discovered until </a:t>
            </a:r>
            <a:r>
              <a:rPr lang="en-US" dirty="0"/>
              <a:t>the data or file is </a:t>
            </a:r>
            <a:r>
              <a:rPr lang="en-US" dirty="0" smtClean="0"/>
              <a:t>read</a:t>
            </a:r>
          </a:p>
          <a:p>
            <a:pPr lvl="1"/>
            <a:r>
              <a:rPr lang="en-US" dirty="0" smtClean="0"/>
              <a:t>Study found 1 corrupt file in every 1,500 files *</a:t>
            </a:r>
          </a:p>
          <a:p>
            <a:r>
              <a:rPr lang="en-US" dirty="0" smtClean="0"/>
              <a:t>Affects both HDDs and SDDs</a:t>
            </a:r>
            <a:endParaRPr lang="en-US" dirty="0"/>
          </a:p>
        </p:txBody>
      </p:sp>
      <p:sp>
        <p:nvSpPr>
          <p:cNvPr id="4" name="TextBox 3"/>
          <p:cNvSpPr txBox="1"/>
          <p:nvPr/>
        </p:nvSpPr>
        <p:spPr>
          <a:xfrm>
            <a:off x="457200" y="4290938"/>
            <a:ext cx="5912427" cy="230832"/>
          </a:xfrm>
          <a:prstGeom prst="rect">
            <a:avLst/>
          </a:prstGeom>
          <a:noFill/>
        </p:spPr>
        <p:txBody>
          <a:bodyPr wrap="square" rtlCol="0">
            <a:spAutoFit/>
          </a:bodyPr>
          <a:lstStyle/>
          <a:p>
            <a:r>
              <a:rPr lang="en-US" sz="900" dirty="0"/>
              <a:t>*ZDNet: </a:t>
            </a:r>
            <a:r>
              <a:rPr lang="en-US" sz="900" dirty="0">
                <a:hlinkClick r:id="rId3"/>
              </a:rPr>
              <a:t>“Data Corruption is worse than you know”</a:t>
            </a:r>
            <a:endParaRPr lang="en-US" sz="9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4131" y="2000432"/>
            <a:ext cx="2963007" cy="1673439"/>
          </a:xfrm>
          <a:prstGeom prst="rect">
            <a:avLst/>
          </a:prstGeom>
        </p:spPr>
      </p:pic>
    </p:spTree>
    <p:extLst>
      <p:ext uri="{BB962C8B-B14F-4D97-AF65-F5344CB8AC3E}">
        <p14:creationId xmlns:p14="http://schemas.microsoft.com/office/powerpoint/2010/main" val="605502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SSD Performance Consistency</a:t>
            </a:r>
            <a:endParaRPr lang="en-US" dirty="0"/>
          </a:p>
        </p:txBody>
      </p:sp>
      <p:sp>
        <p:nvSpPr>
          <p:cNvPr id="3" name="Content Placeholder 2"/>
          <p:cNvSpPr>
            <a:spLocks noGrp="1"/>
          </p:cNvSpPr>
          <p:nvPr>
            <p:ph idx="1"/>
          </p:nvPr>
        </p:nvSpPr>
        <p:spPr>
          <a:xfrm>
            <a:off x="457200" y="1569293"/>
            <a:ext cx="8229600" cy="2990693"/>
          </a:xfrm>
        </p:spPr>
        <p:txBody>
          <a:bodyPr>
            <a:normAutofit/>
          </a:bodyPr>
          <a:lstStyle/>
          <a:p>
            <a:pPr lvl="0"/>
            <a:r>
              <a:rPr lang="en-US" dirty="0" smtClean="0"/>
              <a:t>Performance consistency is key in an enterprise RAID environment </a:t>
            </a:r>
          </a:p>
          <a:p>
            <a:pPr lvl="1"/>
            <a:r>
              <a:rPr lang="en-US" dirty="0" smtClean="0"/>
              <a:t>The performance of a RAID set is limited by the lowest performing drive </a:t>
            </a:r>
          </a:p>
          <a:p>
            <a:pPr lvl="1"/>
            <a:r>
              <a:rPr lang="en-US" dirty="0" smtClean="0"/>
              <a:t>As a RAID set increases the number of drives, the probability of any given drive performing poorly, and limiting overall performance, increases</a:t>
            </a:r>
          </a:p>
          <a:p>
            <a:pPr lvl="1"/>
            <a:r>
              <a:rPr lang="en-US" dirty="0" smtClean="0"/>
              <a:t>SSDs feature a wide performance variation when compared to HDDs</a:t>
            </a:r>
          </a:p>
          <a:p>
            <a:pPr lvl="1"/>
            <a:r>
              <a:rPr lang="en-US" dirty="0" smtClean="0"/>
              <a:t>Wide performance variations are also seen among competing enterprise SSDs and SSD vendors</a:t>
            </a:r>
          </a:p>
          <a:p>
            <a:pPr lvl="1"/>
            <a:r>
              <a:rPr lang="en-US" dirty="0" smtClean="0"/>
              <a:t>A sacrifice of a small amount of top speed is sometimes required to provide consistent performance</a:t>
            </a:r>
            <a:endParaRPr lang="en-US" dirty="0"/>
          </a:p>
        </p:txBody>
      </p:sp>
    </p:spTree>
    <p:extLst>
      <p:ext uri="{BB962C8B-B14F-4D97-AF65-F5344CB8AC3E}">
        <p14:creationId xmlns:p14="http://schemas.microsoft.com/office/powerpoint/2010/main" val="3740514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154"/>
            <a:ext cx="8229600" cy="729016"/>
          </a:xfrm>
        </p:spPr>
        <p:txBody>
          <a:bodyPr/>
          <a:lstStyle/>
          <a:p>
            <a:r>
              <a:rPr lang="en-US" dirty="0" smtClean="0"/>
              <a:t>Intel SSD Differentiators − Reliability and Consistency</a:t>
            </a:r>
            <a:endParaRPr lang="en-US" dirty="0"/>
          </a:p>
        </p:txBody>
      </p:sp>
      <p:sp>
        <p:nvSpPr>
          <p:cNvPr id="3" name="Content Placeholder 2"/>
          <p:cNvSpPr>
            <a:spLocks noGrp="1"/>
          </p:cNvSpPr>
          <p:nvPr>
            <p:ph idx="1"/>
          </p:nvPr>
        </p:nvSpPr>
        <p:spPr>
          <a:xfrm>
            <a:off x="457200" y="1125170"/>
            <a:ext cx="8229600" cy="3728183"/>
          </a:xfrm>
        </p:spPr>
        <p:txBody>
          <a:bodyPr>
            <a:normAutofit/>
          </a:bodyPr>
          <a:lstStyle/>
          <a:p>
            <a:pPr lvl="0"/>
            <a:r>
              <a:rPr lang="en-US" b="1" dirty="0"/>
              <a:t>Reliability</a:t>
            </a:r>
          </a:p>
          <a:p>
            <a:pPr lvl="1">
              <a:spcAft>
                <a:spcPts val="300"/>
              </a:spcAft>
            </a:pPr>
            <a:r>
              <a:rPr lang="en-US" sz="1500" b="1" dirty="0"/>
              <a:t>Virtually 0% chance of Silent Data Corruption (SDC) as tested </a:t>
            </a:r>
            <a:r>
              <a:rPr lang="en-US" sz="1500" b="1" dirty="0" smtClean="0"/>
              <a:t>at</a:t>
            </a:r>
            <a:r>
              <a:rPr lang="en-US" sz="1500" dirty="0" smtClean="0"/>
              <a:t> </a:t>
            </a:r>
            <a:r>
              <a:rPr lang="en-US" sz="1500" b="1" dirty="0"/>
              <a:t>Los Alamos Nuclear Science Center</a:t>
            </a:r>
          </a:p>
          <a:p>
            <a:pPr lvl="2">
              <a:spcAft>
                <a:spcPts val="300"/>
              </a:spcAft>
            </a:pPr>
            <a:r>
              <a:rPr lang="en-US" sz="1400" i="1" dirty="0"/>
              <a:t>Extra testing is a competitive advantage for Intel SSDs; </a:t>
            </a:r>
            <a:br>
              <a:rPr lang="en-US" sz="1400" i="1" dirty="0"/>
            </a:br>
            <a:r>
              <a:rPr lang="en-US" sz="1400" i="1" dirty="0"/>
              <a:t>no competitor offers this reliability or event tests for SDC</a:t>
            </a:r>
          </a:p>
          <a:p>
            <a:pPr lvl="1">
              <a:spcAft>
                <a:spcPts val="300"/>
              </a:spcAft>
            </a:pPr>
            <a:r>
              <a:rPr lang="en-US" sz="1500" dirty="0"/>
              <a:t>Include end-to-end data protection &amp; power-loss protection features</a:t>
            </a:r>
          </a:p>
          <a:p>
            <a:pPr lvl="1">
              <a:spcAft>
                <a:spcPts val="300"/>
              </a:spcAft>
            </a:pPr>
            <a:r>
              <a:rPr lang="en-US" sz="1500" dirty="0"/>
              <a:t>Mean time between failure (MTBF) of 2 million hours</a:t>
            </a:r>
          </a:p>
          <a:p>
            <a:pPr lvl="0"/>
            <a:r>
              <a:rPr lang="en-US" b="1" dirty="0"/>
              <a:t>Consistency</a:t>
            </a:r>
          </a:p>
          <a:p>
            <a:pPr lvl="1">
              <a:spcAft>
                <a:spcPts val="300"/>
              </a:spcAft>
            </a:pPr>
            <a:r>
              <a:rPr lang="en-US" sz="1500" b="1" dirty="0"/>
              <a:t>Intel SSDs consistency − max latencies of less than 500 µs, 99.9% of the </a:t>
            </a:r>
            <a:r>
              <a:rPr lang="en-US" sz="1500" b="1" dirty="0" smtClean="0"/>
              <a:t>time</a:t>
            </a:r>
            <a:endParaRPr lang="en-US" sz="1500" b="1" dirty="0"/>
          </a:p>
          <a:p>
            <a:pPr lvl="2">
              <a:spcAft>
                <a:spcPts val="300"/>
              </a:spcAft>
            </a:pPr>
            <a:r>
              <a:rPr lang="en-US" sz="1400" dirty="0"/>
              <a:t>Provides optimal performance in a RAID array</a:t>
            </a:r>
          </a:p>
          <a:p>
            <a:pPr lvl="2">
              <a:spcAft>
                <a:spcPts val="300"/>
              </a:spcAft>
            </a:pPr>
            <a:r>
              <a:rPr lang="en-US" sz="1400" dirty="0"/>
              <a:t>Competing drives do not make consistency a </a:t>
            </a:r>
            <a:r>
              <a:rPr lang="en-US" sz="1400" dirty="0" smtClean="0"/>
              <a:t>priority</a:t>
            </a:r>
            <a:endParaRPr lang="en-US" sz="1400" dirty="0"/>
          </a:p>
        </p:txBody>
      </p:sp>
    </p:spTree>
    <p:extLst>
      <p:ext uri="{BB962C8B-B14F-4D97-AF65-F5344CB8AC3E}">
        <p14:creationId xmlns:p14="http://schemas.microsoft.com/office/powerpoint/2010/main" val="1331544415"/>
      </p:ext>
    </p:extLst>
  </p:cSld>
  <p:clrMapOvr>
    <a:masterClrMapping/>
  </p:clrMapOvr>
</p:sld>
</file>

<file path=ppt/theme/theme1.xml><?xml version="1.0" encoding="utf-8"?>
<a:theme xmlns:a="http://schemas.openxmlformats.org/drawingml/2006/main" name="arrow_template_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arrow_template_16-9</Template>
  <TotalTime>972</TotalTime>
  <Words>5320</Words>
  <Application>Microsoft Office PowerPoint</Application>
  <PresentationFormat>On-screen Show (16:9)</PresentationFormat>
  <Paragraphs>439</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arrow_template_16-9</vt:lpstr>
      <vt:lpstr>Opening the Door to IT Modernization – Selling Intel SSDs to replace HDDs</vt:lpstr>
      <vt:lpstr>2014 Enterprise SSD Market Share</vt:lpstr>
      <vt:lpstr>Solid State Technology – Different Dynamics</vt:lpstr>
      <vt:lpstr>The “Big 4” for Selecting a Data Center Solid-State Drive</vt:lpstr>
      <vt:lpstr>PowerPoint Presentation</vt:lpstr>
      <vt:lpstr>PCIe NVMe (Non-Volatile Memory Express)</vt:lpstr>
      <vt:lpstr>SSD Reliability − Silent Data Corruption (SDC)</vt:lpstr>
      <vt:lpstr>SSD Performance Consistency</vt:lpstr>
      <vt:lpstr>Intel SSD Differentiators − Reliability and Consistency</vt:lpstr>
      <vt:lpstr>Solid-state Drive Endurance</vt:lpstr>
      <vt:lpstr>Intel’s HP &amp; Lenovo Solid State Drives</vt:lpstr>
      <vt:lpstr>Application Workload Reference</vt:lpstr>
      <vt:lpstr>SSD Endurance Perspective</vt:lpstr>
      <vt:lpstr>Which is the Most Important is Application Dependent</vt:lpstr>
      <vt:lpstr>Cost per IPOS vs Cost per GB </vt:lpstr>
      <vt:lpstr>Intel Solid-State Drive TCO Calculator</vt:lpstr>
      <vt:lpstr>Four Legacy Servers into One Lenovo Intel SSD Server</vt:lpstr>
      <vt:lpstr>Intel® SSD Data Center PCIe/NVMe™ Family</vt:lpstr>
      <vt:lpstr>Intel® SSD Data Center SATA Family</vt:lpstr>
      <vt:lpstr>Product Information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of the Presentation</dc:title>
  <dc:creator>Megan Fassnacht</dc:creator>
  <cp:lastModifiedBy>Deepti Apte</cp:lastModifiedBy>
  <cp:revision>87</cp:revision>
  <dcterms:created xsi:type="dcterms:W3CDTF">2013-05-29T15:32:45Z</dcterms:created>
  <dcterms:modified xsi:type="dcterms:W3CDTF">2015-12-04T18:10:53Z</dcterms:modified>
</cp:coreProperties>
</file>