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handoutMasterIdLst>
    <p:handoutMasterId r:id="rId8"/>
  </p:handoutMasterIdLst>
  <p:sldIdLst>
    <p:sldId id="263" r:id="rId2"/>
    <p:sldId id="278" r:id="rId3"/>
    <p:sldId id="277" r:id="rId4"/>
    <p:sldId id="274" r:id="rId5"/>
    <p:sldId id="279"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46" autoAdjust="0"/>
  </p:normalViewPr>
  <p:slideViewPr>
    <p:cSldViewPr snapToGrid="0" snapToObjects="1">
      <p:cViewPr>
        <p:scale>
          <a:sx n="86" d="100"/>
          <a:sy n="86" d="100"/>
        </p:scale>
        <p:origin x="-906" y="-1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image" Target="../media/image5.jpg"/><Relationship Id="rId4"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image" Target="../media/image5.jpg"/><Relationship Id="rId4"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E028B-EB45-408B-8BEB-20F9B302B404}"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C90A8D49-4E1C-42ED-B30E-25EE189BC058}">
      <dgm:prSet phldrT="[Text]" custT="1"/>
      <dgm:spPr>
        <a:solidFill>
          <a:schemeClr val="accent1"/>
        </a:solidFill>
      </dgm:spPr>
      <dgm:t>
        <a:bodyPr/>
        <a:lstStyle/>
        <a:p>
          <a:r>
            <a:rPr lang="en-US" sz="1800" b="1" dirty="0" smtClean="0"/>
            <a:t>Extreme Performance</a:t>
          </a:r>
        </a:p>
      </dgm:t>
    </dgm:pt>
    <dgm:pt modelId="{C5524D01-20CB-4781-BB70-ECD185711BE9}" type="parTrans" cxnId="{76BF2F60-C73E-4CE3-BFDE-AA59FC0FD600}">
      <dgm:prSet/>
      <dgm:spPr/>
      <dgm:t>
        <a:bodyPr/>
        <a:lstStyle/>
        <a:p>
          <a:endParaRPr lang="en-US"/>
        </a:p>
      </dgm:t>
    </dgm:pt>
    <dgm:pt modelId="{D6DA0C85-2287-4BA9-90A7-F4D34B5EBA62}" type="sibTrans" cxnId="{76BF2F60-C73E-4CE3-BFDE-AA59FC0FD600}">
      <dgm:prSet/>
      <dgm:spPr/>
      <dgm:t>
        <a:bodyPr/>
        <a:lstStyle/>
        <a:p>
          <a:endParaRPr lang="en-US"/>
        </a:p>
      </dgm:t>
    </dgm:pt>
    <dgm:pt modelId="{B491319A-5DCC-44E5-81A1-BDD366727365}">
      <dgm:prSet custT="1"/>
      <dgm:spPr>
        <a:solidFill>
          <a:schemeClr val="accent2"/>
        </a:solidFill>
      </dgm:spPr>
      <dgm:t>
        <a:bodyPr/>
        <a:lstStyle/>
        <a:p>
          <a:r>
            <a:rPr lang="en-US" sz="1800" b="1" dirty="0" smtClean="0"/>
            <a:t>Fast Throughput</a:t>
          </a:r>
        </a:p>
      </dgm:t>
    </dgm:pt>
    <dgm:pt modelId="{5ADBD14D-8F41-4273-8F0E-E7A1BE6CC993}" type="parTrans" cxnId="{7B24BA86-CAFF-4204-9671-6D0E63638323}">
      <dgm:prSet/>
      <dgm:spPr/>
      <dgm:t>
        <a:bodyPr/>
        <a:lstStyle/>
        <a:p>
          <a:endParaRPr lang="en-US"/>
        </a:p>
      </dgm:t>
    </dgm:pt>
    <dgm:pt modelId="{5C877327-97F3-40D7-9F38-7E474FEB2444}" type="sibTrans" cxnId="{7B24BA86-CAFF-4204-9671-6D0E63638323}">
      <dgm:prSet/>
      <dgm:spPr/>
      <dgm:t>
        <a:bodyPr/>
        <a:lstStyle/>
        <a:p>
          <a:endParaRPr lang="en-US"/>
        </a:p>
      </dgm:t>
    </dgm:pt>
    <dgm:pt modelId="{E1CAE809-7F42-428B-B6A8-9C1E67451764}">
      <dgm:prSet custT="1"/>
      <dgm:spPr/>
      <dgm:t>
        <a:bodyPr/>
        <a:lstStyle/>
        <a:p>
          <a:r>
            <a:rPr lang="en-US" sz="1800" b="1" dirty="0" smtClean="0"/>
            <a:t>Outstanding Consistency</a:t>
          </a:r>
        </a:p>
      </dgm:t>
    </dgm:pt>
    <dgm:pt modelId="{A66E3BD2-D67F-41BB-B76F-428B0A818401}" type="parTrans" cxnId="{1C43D346-EBEC-497A-BF96-5F0FCB0B31DD}">
      <dgm:prSet/>
      <dgm:spPr/>
      <dgm:t>
        <a:bodyPr/>
        <a:lstStyle/>
        <a:p>
          <a:endParaRPr lang="en-US"/>
        </a:p>
      </dgm:t>
    </dgm:pt>
    <dgm:pt modelId="{7BB9003A-D1AD-4E18-9389-85B4EFD9C629}" type="sibTrans" cxnId="{1C43D346-EBEC-497A-BF96-5F0FCB0B31DD}">
      <dgm:prSet/>
      <dgm:spPr/>
      <dgm:t>
        <a:bodyPr/>
        <a:lstStyle/>
        <a:p>
          <a:endParaRPr lang="en-US"/>
        </a:p>
      </dgm:t>
    </dgm:pt>
    <dgm:pt modelId="{ED718A74-7CB9-4AC2-B478-CF4A1CE85476}">
      <dgm:prSet custT="1"/>
      <dgm:spPr>
        <a:solidFill>
          <a:schemeClr val="accent6"/>
        </a:solidFill>
      </dgm:spPr>
      <dgm:t>
        <a:bodyPr/>
        <a:lstStyle/>
        <a:p>
          <a:r>
            <a:rPr lang="en-US" sz="1800" b="1" smtClean="0"/>
            <a:t>Solid Reliability</a:t>
          </a:r>
          <a:endParaRPr lang="en-US" sz="1800" b="1" dirty="0" smtClean="0"/>
        </a:p>
      </dgm:t>
    </dgm:pt>
    <dgm:pt modelId="{14B148E4-FC36-4D84-A982-BCAF9B66163A}" type="parTrans" cxnId="{4C7D69AF-CE57-419D-962A-447F2821E7CA}">
      <dgm:prSet/>
      <dgm:spPr/>
      <dgm:t>
        <a:bodyPr/>
        <a:lstStyle/>
        <a:p>
          <a:endParaRPr lang="en-US"/>
        </a:p>
      </dgm:t>
    </dgm:pt>
    <dgm:pt modelId="{6F75DB6A-7497-4CF4-88B3-4AE1F716A0D2}" type="sibTrans" cxnId="{4C7D69AF-CE57-419D-962A-447F2821E7CA}">
      <dgm:prSet/>
      <dgm:spPr/>
      <dgm:t>
        <a:bodyPr/>
        <a:lstStyle/>
        <a:p>
          <a:endParaRPr lang="en-US"/>
        </a:p>
      </dgm:t>
    </dgm:pt>
    <dgm:pt modelId="{76621894-B36D-44F7-98F5-85F0CCAE6375}" type="pres">
      <dgm:prSet presAssocID="{F8EE028B-EB45-408B-8BEB-20F9B302B404}" presName="Name0" presStyleCnt="0">
        <dgm:presLayoutVars>
          <dgm:dir/>
          <dgm:resizeHandles val="exact"/>
        </dgm:presLayoutVars>
      </dgm:prSet>
      <dgm:spPr/>
      <dgm:t>
        <a:bodyPr/>
        <a:lstStyle/>
        <a:p>
          <a:endParaRPr lang="en-US"/>
        </a:p>
      </dgm:t>
    </dgm:pt>
    <dgm:pt modelId="{B5FFDB4E-071E-49B0-B8AF-7838DC64EAD5}" type="pres">
      <dgm:prSet presAssocID="{F8EE028B-EB45-408B-8BEB-20F9B302B404}" presName="fgShape" presStyleLbl="fgShp" presStyleIdx="0" presStyleCnt="1" custScaleX="108696" custLinFactNeighborY="12168"/>
      <dgm:spPr>
        <a:prstGeom prst="rightArrow">
          <a:avLst/>
        </a:prstGeom>
        <a:solidFill>
          <a:schemeClr val="bg1">
            <a:lumMod val="85000"/>
          </a:schemeClr>
        </a:solidFill>
      </dgm:spPr>
    </dgm:pt>
    <dgm:pt modelId="{D7B614EB-7E03-4AF1-A498-FD4C38DF500C}" type="pres">
      <dgm:prSet presAssocID="{F8EE028B-EB45-408B-8BEB-20F9B302B404}" presName="linComp" presStyleCnt="0"/>
      <dgm:spPr/>
    </dgm:pt>
    <dgm:pt modelId="{B9F5F11D-EEF0-4591-8954-4D7A1AF51C30}" type="pres">
      <dgm:prSet presAssocID="{C90A8D49-4E1C-42ED-B30E-25EE189BC058}" presName="compNode" presStyleCnt="0"/>
      <dgm:spPr/>
    </dgm:pt>
    <dgm:pt modelId="{9D7C868C-B6F8-4CD2-9DA7-BCB02C0DA6AF}" type="pres">
      <dgm:prSet presAssocID="{C90A8D49-4E1C-42ED-B30E-25EE189BC058}" presName="bkgdShape" presStyleLbl="node1" presStyleIdx="0" presStyleCnt="4"/>
      <dgm:spPr/>
      <dgm:t>
        <a:bodyPr/>
        <a:lstStyle/>
        <a:p>
          <a:endParaRPr lang="en-US"/>
        </a:p>
      </dgm:t>
    </dgm:pt>
    <dgm:pt modelId="{EFA0B7A8-2600-4B7E-9916-C0930199D176}" type="pres">
      <dgm:prSet presAssocID="{C90A8D49-4E1C-42ED-B30E-25EE189BC058}" presName="nodeTx" presStyleLbl="node1" presStyleIdx="0" presStyleCnt="4">
        <dgm:presLayoutVars>
          <dgm:bulletEnabled val="1"/>
        </dgm:presLayoutVars>
      </dgm:prSet>
      <dgm:spPr/>
      <dgm:t>
        <a:bodyPr/>
        <a:lstStyle/>
        <a:p>
          <a:endParaRPr lang="en-US"/>
        </a:p>
      </dgm:t>
    </dgm:pt>
    <dgm:pt modelId="{E5A0DC99-B07D-45BF-9C48-A5CB2FCD860D}" type="pres">
      <dgm:prSet presAssocID="{C90A8D49-4E1C-42ED-B30E-25EE189BC058}" presName="invisiNode" presStyleLbl="node1" presStyleIdx="0" presStyleCnt="4"/>
      <dgm:spPr/>
    </dgm:pt>
    <dgm:pt modelId="{8E32377A-5041-491F-8A06-A16708321C98}" type="pres">
      <dgm:prSet presAssocID="{C90A8D49-4E1C-42ED-B30E-25EE189BC058}" presName="imagNode" presStyleLbl="fgImgPlace1" presStyleIdx="0" presStyleCnt="4" custLinFactNeighborY="-10714"/>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pt>
    <dgm:pt modelId="{6F5685E9-EDA1-4A7A-859B-04DB5A621178}" type="pres">
      <dgm:prSet presAssocID="{D6DA0C85-2287-4BA9-90A7-F4D34B5EBA62}" presName="sibTrans" presStyleLbl="sibTrans2D1" presStyleIdx="0" presStyleCnt="0"/>
      <dgm:spPr/>
      <dgm:t>
        <a:bodyPr/>
        <a:lstStyle/>
        <a:p>
          <a:endParaRPr lang="en-US"/>
        </a:p>
      </dgm:t>
    </dgm:pt>
    <dgm:pt modelId="{0FB74DD4-58C8-477B-B753-193C27B7F185}" type="pres">
      <dgm:prSet presAssocID="{B491319A-5DCC-44E5-81A1-BDD366727365}" presName="compNode" presStyleCnt="0"/>
      <dgm:spPr/>
    </dgm:pt>
    <dgm:pt modelId="{AA1E5578-D5B7-4BC5-AA4F-6B0349B0F729}" type="pres">
      <dgm:prSet presAssocID="{B491319A-5DCC-44E5-81A1-BDD366727365}" presName="bkgdShape" presStyleLbl="node1" presStyleIdx="1" presStyleCnt="4"/>
      <dgm:spPr/>
      <dgm:t>
        <a:bodyPr/>
        <a:lstStyle/>
        <a:p>
          <a:endParaRPr lang="en-US"/>
        </a:p>
      </dgm:t>
    </dgm:pt>
    <dgm:pt modelId="{981B6579-BC14-41E7-9D2E-3EDBFB6BFFD3}" type="pres">
      <dgm:prSet presAssocID="{B491319A-5DCC-44E5-81A1-BDD366727365}" presName="nodeTx" presStyleLbl="node1" presStyleIdx="1" presStyleCnt="4">
        <dgm:presLayoutVars>
          <dgm:bulletEnabled val="1"/>
        </dgm:presLayoutVars>
      </dgm:prSet>
      <dgm:spPr/>
      <dgm:t>
        <a:bodyPr/>
        <a:lstStyle/>
        <a:p>
          <a:endParaRPr lang="en-US"/>
        </a:p>
      </dgm:t>
    </dgm:pt>
    <dgm:pt modelId="{BB70C8D4-10B2-4D14-9A14-DE502F5AD9DB}" type="pres">
      <dgm:prSet presAssocID="{B491319A-5DCC-44E5-81A1-BDD366727365}" presName="invisiNode" presStyleLbl="node1" presStyleIdx="1" presStyleCnt="4"/>
      <dgm:spPr/>
    </dgm:pt>
    <dgm:pt modelId="{30623E91-7762-4BA3-A132-717F227AC169}" type="pres">
      <dgm:prSet presAssocID="{B491319A-5DCC-44E5-81A1-BDD366727365}" presName="imagNode" presStyleLbl="fgImgPlace1" presStyleIdx="1" presStyleCnt="4" custLinFactNeighborY="-10714"/>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pt>
    <dgm:pt modelId="{E5FF8DE5-135B-4F87-B610-7A7CB8C53FDD}" type="pres">
      <dgm:prSet presAssocID="{5C877327-97F3-40D7-9F38-7E474FEB2444}" presName="sibTrans" presStyleLbl="sibTrans2D1" presStyleIdx="0" presStyleCnt="0"/>
      <dgm:spPr/>
      <dgm:t>
        <a:bodyPr/>
        <a:lstStyle/>
        <a:p>
          <a:endParaRPr lang="en-US"/>
        </a:p>
      </dgm:t>
    </dgm:pt>
    <dgm:pt modelId="{8C572F21-D41D-4F3D-A36E-1D509526B8C9}" type="pres">
      <dgm:prSet presAssocID="{E1CAE809-7F42-428B-B6A8-9C1E67451764}" presName="compNode" presStyleCnt="0"/>
      <dgm:spPr/>
    </dgm:pt>
    <dgm:pt modelId="{513FC91B-4C99-4F89-9A49-67BA675FF640}" type="pres">
      <dgm:prSet presAssocID="{E1CAE809-7F42-428B-B6A8-9C1E67451764}" presName="bkgdShape" presStyleLbl="node1" presStyleIdx="2" presStyleCnt="4"/>
      <dgm:spPr/>
      <dgm:t>
        <a:bodyPr/>
        <a:lstStyle/>
        <a:p>
          <a:endParaRPr lang="en-US"/>
        </a:p>
      </dgm:t>
    </dgm:pt>
    <dgm:pt modelId="{9E97F619-4DAC-424F-9FBC-AF60BF5ADE9C}" type="pres">
      <dgm:prSet presAssocID="{E1CAE809-7F42-428B-B6A8-9C1E67451764}" presName="nodeTx" presStyleLbl="node1" presStyleIdx="2" presStyleCnt="4">
        <dgm:presLayoutVars>
          <dgm:bulletEnabled val="1"/>
        </dgm:presLayoutVars>
      </dgm:prSet>
      <dgm:spPr/>
      <dgm:t>
        <a:bodyPr/>
        <a:lstStyle/>
        <a:p>
          <a:endParaRPr lang="en-US"/>
        </a:p>
      </dgm:t>
    </dgm:pt>
    <dgm:pt modelId="{4FB44EFC-7D1B-4A99-9AC4-7AEEC4EDA07F}" type="pres">
      <dgm:prSet presAssocID="{E1CAE809-7F42-428B-B6A8-9C1E67451764}" presName="invisiNode" presStyleLbl="node1" presStyleIdx="2" presStyleCnt="4"/>
      <dgm:spPr/>
    </dgm:pt>
    <dgm:pt modelId="{A7ED766F-34CD-4474-AEC0-06CE707D1A37}" type="pres">
      <dgm:prSet presAssocID="{E1CAE809-7F42-428B-B6A8-9C1E67451764}" presName="imagNode" presStyleLbl="fgImgPlace1" presStyleIdx="2" presStyleCnt="4" custLinFactNeighborY="-10714"/>
      <dgm:spPr>
        <a:blipFill>
          <a:blip xmlns:r="http://schemas.openxmlformats.org/officeDocument/2006/relationships" r:embed="rId3">
            <a:extLst>
              <a:ext uri="{28A0092B-C50C-407E-A947-70E740481C1C}">
                <a14:useLocalDpi xmlns:a14="http://schemas.microsoft.com/office/drawing/2010/main" val="0"/>
              </a:ext>
            </a:extLst>
          </a:blip>
          <a:srcRect/>
          <a:stretch>
            <a:fillRect l="-61000" r="-61000"/>
          </a:stretch>
        </a:blipFill>
      </dgm:spPr>
    </dgm:pt>
    <dgm:pt modelId="{F72820D9-12D6-4364-BBF3-397FA7D19D33}" type="pres">
      <dgm:prSet presAssocID="{7BB9003A-D1AD-4E18-9389-85B4EFD9C629}" presName="sibTrans" presStyleLbl="sibTrans2D1" presStyleIdx="0" presStyleCnt="0"/>
      <dgm:spPr/>
      <dgm:t>
        <a:bodyPr/>
        <a:lstStyle/>
        <a:p>
          <a:endParaRPr lang="en-US"/>
        </a:p>
      </dgm:t>
    </dgm:pt>
    <dgm:pt modelId="{554359D1-7280-4439-B11E-7EACDA694EFF}" type="pres">
      <dgm:prSet presAssocID="{ED718A74-7CB9-4AC2-B478-CF4A1CE85476}" presName="compNode" presStyleCnt="0"/>
      <dgm:spPr/>
    </dgm:pt>
    <dgm:pt modelId="{91BE4379-B9A4-4646-B410-E26E6F27DE98}" type="pres">
      <dgm:prSet presAssocID="{ED718A74-7CB9-4AC2-B478-CF4A1CE85476}" presName="bkgdShape" presStyleLbl="node1" presStyleIdx="3" presStyleCnt="4"/>
      <dgm:spPr/>
      <dgm:t>
        <a:bodyPr/>
        <a:lstStyle/>
        <a:p>
          <a:endParaRPr lang="en-US"/>
        </a:p>
      </dgm:t>
    </dgm:pt>
    <dgm:pt modelId="{03A3CBD8-CEC6-41DF-973D-FAA4B8BDEFA5}" type="pres">
      <dgm:prSet presAssocID="{ED718A74-7CB9-4AC2-B478-CF4A1CE85476}" presName="nodeTx" presStyleLbl="node1" presStyleIdx="3" presStyleCnt="4">
        <dgm:presLayoutVars>
          <dgm:bulletEnabled val="1"/>
        </dgm:presLayoutVars>
      </dgm:prSet>
      <dgm:spPr/>
      <dgm:t>
        <a:bodyPr/>
        <a:lstStyle/>
        <a:p>
          <a:endParaRPr lang="en-US"/>
        </a:p>
      </dgm:t>
    </dgm:pt>
    <dgm:pt modelId="{FACD3926-F4FC-4BD7-B38E-805004182986}" type="pres">
      <dgm:prSet presAssocID="{ED718A74-7CB9-4AC2-B478-CF4A1CE85476}" presName="invisiNode" presStyleLbl="node1" presStyleIdx="3" presStyleCnt="4"/>
      <dgm:spPr/>
    </dgm:pt>
    <dgm:pt modelId="{C68939A2-ABC3-4B0C-B82B-067E6FB9C37D}" type="pres">
      <dgm:prSet presAssocID="{ED718A74-7CB9-4AC2-B478-CF4A1CE85476}" presName="imagNode" presStyleLbl="fgImgPlace1" presStyleIdx="3" presStyleCnt="4" custLinFactNeighborY="-10714"/>
      <dgm:spPr>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dgm:spPr>
    </dgm:pt>
  </dgm:ptLst>
  <dgm:cxnLst>
    <dgm:cxn modelId="{7B24BA86-CAFF-4204-9671-6D0E63638323}" srcId="{F8EE028B-EB45-408B-8BEB-20F9B302B404}" destId="{B491319A-5DCC-44E5-81A1-BDD366727365}" srcOrd="1" destOrd="0" parTransId="{5ADBD14D-8F41-4273-8F0E-E7A1BE6CC993}" sibTransId="{5C877327-97F3-40D7-9F38-7E474FEB2444}"/>
    <dgm:cxn modelId="{4C7D69AF-CE57-419D-962A-447F2821E7CA}" srcId="{F8EE028B-EB45-408B-8BEB-20F9B302B404}" destId="{ED718A74-7CB9-4AC2-B478-CF4A1CE85476}" srcOrd="3" destOrd="0" parTransId="{14B148E4-FC36-4D84-A982-BCAF9B66163A}" sibTransId="{6F75DB6A-7497-4CF4-88B3-4AE1F716A0D2}"/>
    <dgm:cxn modelId="{30BCC162-FC4B-4421-81FC-CF08979F3BB1}" type="presOf" srcId="{B491319A-5DCC-44E5-81A1-BDD366727365}" destId="{981B6579-BC14-41E7-9D2E-3EDBFB6BFFD3}" srcOrd="1" destOrd="0" presId="urn:microsoft.com/office/officeart/2005/8/layout/hList7"/>
    <dgm:cxn modelId="{AB76DF8B-9745-4FDE-A407-89C298C63265}" type="presOf" srcId="{7BB9003A-D1AD-4E18-9389-85B4EFD9C629}" destId="{F72820D9-12D6-4364-BBF3-397FA7D19D33}" srcOrd="0" destOrd="0" presId="urn:microsoft.com/office/officeart/2005/8/layout/hList7"/>
    <dgm:cxn modelId="{4C50F4CA-2C88-4765-B318-5D312D0C9C02}" type="presOf" srcId="{E1CAE809-7F42-428B-B6A8-9C1E67451764}" destId="{513FC91B-4C99-4F89-9A49-67BA675FF640}" srcOrd="0" destOrd="0" presId="urn:microsoft.com/office/officeart/2005/8/layout/hList7"/>
    <dgm:cxn modelId="{76BF2F60-C73E-4CE3-BFDE-AA59FC0FD600}" srcId="{F8EE028B-EB45-408B-8BEB-20F9B302B404}" destId="{C90A8D49-4E1C-42ED-B30E-25EE189BC058}" srcOrd="0" destOrd="0" parTransId="{C5524D01-20CB-4781-BB70-ECD185711BE9}" sibTransId="{D6DA0C85-2287-4BA9-90A7-F4D34B5EBA62}"/>
    <dgm:cxn modelId="{4A88D232-1F04-4B6E-B91C-D1E9B3BA8C4D}" type="presOf" srcId="{ED718A74-7CB9-4AC2-B478-CF4A1CE85476}" destId="{03A3CBD8-CEC6-41DF-973D-FAA4B8BDEFA5}" srcOrd="1" destOrd="0" presId="urn:microsoft.com/office/officeart/2005/8/layout/hList7"/>
    <dgm:cxn modelId="{8F872A92-63E5-4BEC-8320-EB904E688773}" type="presOf" srcId="{B491319A-5DCC-44E5-81A1-BDD366727365}" destId="{AA1E5578-D5B7-4BC5-AA4F-6B0349B0F729}" srcOrd="0" destOrd="0" presId="urn:microsoft.com/office/officeart/2005/8/layout/hList7"/>
    <dgm:cxn modelId="{FEA0FF55-5D64-41DA-AB64-A2B15CAAC295}" type="presOf" srcId="{E1CAE809-7F42-428B-B6A8-9C1E67451764}" destId="{9E97F619-4DAC-424F-9FBC-AF60BF5ADE9C}" srcOrd="1" destOrd="0" presId="urn:microsoft.com/office/officeart/2005/8/layout/hList7"/>
    <dgm:cxn modelId="{2950BC06-17AC-47D6-8318-E4A13B056ABB}" type="presOf" srcId="{D6DA0C85-2287-4BA9-90A7-F4D34B5EBA62}" destId="{6F5685E9-EDA1-4A7A-859B-04DB5A621178}" srcOrd="0" destOrd="0" presId="urn:microsoft.com/office/officeart/2005/8/layout/hList7"/>
    <dgm:cxn modelId="{CEEF61D2-60FA-4AE3-B746-C1A164DDADB3}" type="presOf" srcId="{F8EE028B-EB45-408B-8BEB-20F9B302B404}" destId="{76621894-B36D-44F7-98F5-85F0CCAE6375}" srcOrd="0" destOrd="0" presId="urn:microsoft.com/office/officeart/2005/8/layout/hList7"/>
    <dgm:cxn modelId="{2538138D-0A21-4563-ACE4-DF690FBB9C61}" type="presOf" srcId="{ED718A74-7CB9-4AC2-B478-CF4A1CE85476}" destId="{91BE4379-B9A4-4646-B410-E26E6F27DE98}" srcOrd="0" destOrd="0" presId="urn:microsoft.com/office/officeart/2005/8/layout/hList7"/>
    <dgm:cxn modelId="{99E610F2-1495-4A2C-ABC9-E37B0AD5C205}" type="presOf" srcId="{C90A8D49-4E1C-42ED-B30E-25EE189BC058}" destId="{EFA0B7A8-2600-4B7E-9916-C0930199D176}" srcOrd="1" destOrd="0" presId="urn:microsoft.com/office/officeart/2005/8/layout/hList7"/>
    <dgm:cxn modelId="{733E350B-502F-4F3C-A59A-CF430E75261A}" type="presOf" srcId="{5C877327-97F3-40D7-9F38-7E474FEB2444}" destId="{E5FF8DE5-135B-4F87-B610-7A7CB8C53FDD}" srcOrd="0" destOrd="0" presId="urn:microsoft.com/office/officeart/2005/8/layout/hList7"/>
    <dgm:cxn modelId="{1C43D346-EBEC-497A-BF96-5F0FCB0B31DD}" srcId="{F8EE028B-EB45-408B-8BEB-20F9B302B404}" destId="{E1CAE809-7F42-428B-B6A8-9C1E67451764}" srcOrd="2" destOrd="0" parTransId="{A66E3BD2-D67F-41BB-B76F-428B0A818401}" sibTransId="{7BB9003A-D1AD-4E18-9389-85B4EFD9C629}"/>
    <dgm:cxn modelId="{16018F3E-6B51-4A75-8951-2546766BD7D1}" type="presOf" srcId="{C90A8D49-4E1C-42ED-B30E-25EE189BC058}" destId="{9D7C868C-B6F8-4CD2-9DA7-BCB02C0DA6AF}" srcOrd="0" destOrd="0" presId="urn:microsoft.com/office/officeart/2005/8/layout/hList7"/>
    <dgm:cxn modelId="{05FE5861-873C-4854-98D1-070286415AA3}" type="presParOf" srcId="{76621894-B36D-44F7-98F5-85F0CCAE6375}" destId="{B5FFDB4E-071E-49B0-B8AF-7838DC64EAD5}" srcOrd="0" destOrd="0" presId="urn:microsoft.com/office/officeart/2005/8/layout/hList7"/>
    <dgm:cxn modelId="{9CCC3B4A-CF17-4244-95D1-B5DF0B221ABD}" type="presParOf" srcId="{76621894-B36D-44F7-98F5-85F0CCAE6375}" destId="{D7B614EB-7E03-4AF1-A498-FD4C38DF500C}" srcOrd="1" destOrd="0" presId="urn:microsoft.com/office/officeart/2005/8/layout/hList7"/>
    <dgm:cxn modelId="{03529727-2D88-4B37-8AF4-FF16A60E1AB9}" type="presParOf" srcId="{D7B614EB-7E03-4AF1-A498-FD4C38DF500C}" destId="{B9F5F11D-EEF0-4591-8954-4D7A1AF51C30}" srcOrd="0" destOrd="0" presId="urn:microsoft.com/office/officeart/2005/8/layout/hList7"/>
    <dgm:cxn modelId="{DC28F913-75EF-489D-BB67-D96AD7D3CFED}" type="presParOf" srcId="{B9F5F11D-EEF0-4591-8954-4D7A1AF51C30}" destId="{9D7C868C-B6F8-4CD2-9DA7-BCB02C0DA6AF}" srcOrd="0" destOrd="0" presId="urn:microsoft.com/office/officeart/2005/8/layout/hList7"/>
    <dgm:cxn modelId="{26B470F1-980B-46D9-A7F6-640B08A18628}" type="presParOf" srcId="{B9F5F11D-EEF0-4591-8954-4D7A1AF51C30}" destId="{EFA0B7A8-2600-4B7E-9916-C0930199D176}" srcOrd="1" destOrd="0" presId="urn:microsoft.com/office/officeart/2005/8/layout/hList7"/>
    <dgm:cxn modelId="{17B2C737-B5D9-4BCE-BD8E-16A3CC10236E}" type="presParOf" srcId="{B9F5F11D-EEF0-4591-8954-4D7A1AF51C30}" destId="{E5A0DC99-B07D-45BF-9C48-A5CB2FCD860D}" srcOrd="2" destOrd="0" presId="urn:microsoft.com/office/officeart/2005/8/layout/hList7"/>
    <dgm:cxn modelId="{036DC139-E8CC-4ECE-8A18-D5511C31F051}" type="presParOf" srcId="{B9F5F11D-EEF0-4591-8954-4D7A1AF51C30}" destId="{8E32377A-5041-491F-8A06-A16708321C98}" srcOrd="3" destOrd="0" presId="urn:microsoft.com/office/officeart/2005/8/layout/hList7"/>
    <dgm:cxn modelId="{8B08FF66-6AF6-40D9-844F-7EC60D277D67}" type="presParOf" srcId="{D7B614EB-7E03-4AF1-A498-FD4C38DF500C}" destId="{6F5685E9-EDA1-4A7A-859B-04DB5A621178}" srcOrd="1" destOrd="0" presId="urn:microsoft.com/office/officeart/2005/8/layout/hList7"/>
    <dgm:cxn modelId="{EA725DB8-6FE8-4CF7-B18C-EE09E184A73B}" type="presParOf" srcId="{D7B614EB-7E03-4AF1-A498-FD4C38DF500C}" destId="{0FB74DD4-58C8-477B-B753-193C27B7F185}" srcOrd="2" destOrd="0" presId="urn:microsoft.com/office/officeart/2005/8/layout/hList7"/>
    <dgm:cxn modelId="{A8184B59-1E27-4D86-9BAB-4CCE23B08E2E}" type="presParOf" srcId="{0FB74DD4-58C8-477B-B753-193C27B7F185}" destId="{AA1E5578-D5B7-4BC5-AA4F-6B0349B0F729}" srcOrd="0" destOrd="0" presId="urn:microsoft.com/office/officeart/2005/8/layout/hList7"/>
    <dgm:cxn modelId="{ACE4EE5B-9CF0-4653-A7C5-8547CB81A99B}" type="presParOf" srcId="{0FB74DD4-58C8-477B-B753-193C27B7F185}" destId="{981B6579-BC14-41E7-9D2E-3EDBFB6BFFD3}" srcOrd="1" destOrd="0" presId="urn:microsoft.com/office/officeart/2005/8/layout/hList7"/>
    <dgm:cxn modelId="{B3E21F0B-6A9D-4B34-8901-37C76AD1E7EE}" type="presParOf" srcId="{0FB74DD4-58C8-477B-B753-193C27B7F185}" destId="{BB70C8D4-10B2-4D14-9A14-DE502F5AD9DB}" srcOrd="2" destOrd="0" presId="urn:microsoft.com/office/officeart/2005/8/layout/hList7"/>
    <dgm:cxn modelId="{4B1A5BD5-C4C3-4399-9F4A-D71022D2D919}" type="presParOf" srcId="{0FB74DD4-58C8-477B-B753-193C27B7F185}" destId="{30623E91-7762-4BA3-A132-717F227AC169}" srcOrd="3" destOrd="0" presId="urn:microsoft.com/office/officeart/2005/8/layout/hList7"/>
    <dgm:cxn modelId="{EB84F2AA-CA95-459B-A302-E19E4F25EBE8}" type="presParOf" srcId="{D7B614EB-7E03-4AF1-A498-FD4C38DF500C}" destId="{E5FF8DE5-135B-4F87-B610-7A7CB8C53FDD}" srcOrd="3" destOrd="0" presId="urn:microsoft.com/office/officeart/2005/8/layout/hList7"/>
    <dgm:cxn modelId="{D92ED5DE-A806-4183-B7EC-9C3E5F044188}" type="presParOf" srcId="{D7B614EB-7E03-4AF1-A498-FD4C38DF500C}" destId="{8C572F21-D41D-4F3D-A36E-1D509526B8C9}" srcOrd="4" destOrd="0" presId="urn:microsoft.com/office/officeart/2005/8/layout/hList7"/>
    <dgm:cxn modelId="{D28C857F-F169-45E7-AB9A-F484BA9C3C31}" type="presParOf" srcId="{8C572F21-D41D-4F3D-A36E-1D509526B8C9}" destId="{513FC91B-4C99-4F89-9A49-67BA675FF640}" srcOrd="0" destOrd="0" presId="urn:microsoft.com/office/officeart/2005/8/layout/hList7"/>
    <dgm:cxn modelId="{2B7E4D84-7CD9-4399-88A0-5731AE3076F1}" type="presParOf" srcId="{8C572F21-D41D-4F3D-A36E-1D509526B8C9}" destId="{9E97F619-4DAC-424F-9FBC-AF60BF5ADE9C}" srcOrd="1" destOrd="0" presId="urn:microsoft.com/office/officeart/2005/8/layout/hList7"/>
    <dgm:cxn modelId="{7C38B77A-8054-4AD3-BF01-E831B286B207}" type="presParOf" srcId="{8C572F21-D41D-4F3D-A36E-1D509526B8C9}" destId="{4FB44EFC-7D1B-4A99-9AC4-7AEEC4EDA07F}" srcOrd="2" destOrd="0" presId="urn:microsoft.com/office/officeart/2005/8/layout/hList7"/>
    <dgm:cxn modelId="{2E581069-E260-4B82-81B1-FC86DC4928C3}" type="presParOf" srcId="{8C572F21-D41D-4F3D-A36E-1D509526B8C9}" destId="{A7ED766F-34CD-4474-AEC0-06CE707D1A37}" srcOrd="3" destOrd="0" presId="urn:microsoft.com/office/officeart/2005/8/layout/hList7"/>
    <dgm:cxn modelId="{2EED43BB-C96D-4C0E-9428-6B54E9EA7BFB}" type="presParOf" srcId="{D7B614EB-7E03-4AF1-A498-FD4C38DF500C}" destId="{F72820D9-12D6-4364-BBF3-397FA7D19D33}" srcOrd="5" destOrd="0" presId="urn:microsoft.com/office/officeart/2005/8/layout/hList7"/>
    <dgm:cxn modelId="{D5F1F21B-DDD2-4015-BBA4-2D9A50F5D710}" type="presParOf" srcId="{D7B614EB-7E03-4AF1-A498-FD4C38DF500C}" destId="{554359D1-7280-4439-B11E-7EACDA694EFF}" srcOrd="6" destOrd="0" presId="urn:microsoft.com/office/officeart/2005/8/layout/hList7"/>
    <dgm:cxn modelId="{C58E08C5-F719-4F74-8B7C-9B86FCFA3629}" type="presParOf" srcId="{554359D1-7280-4439-B11E-7EACDA694EFF}" destId="{91BE4379-B9A4-4646-B410-E26E6F27DE98}" srcOrd="0" destOrd="0" presId="urn:microsoft.com/office/officeart/2005/8/layout/hList7"/>
    <dgm:cxn modelId="{DBB84AD2-987B-4252-8B00-959EBEC740C5}" type="presParOf" srcId="{554359D1-7280-4439-B11E-7EACDA694EFF}" destId="{03A3CBD8-CEC6-41DF-973D-FAA4B8BDEFA5}" srcOrd="1" destOrd="0" presId="urn:microsoft.com/office/officeart/2005/8/layout/hList7"/>
    <dgm:cxn modelId="{503BCD48-1B34-4503-923C-3A6BA5CD101C}" type="presParOf" srcId="{554359D1-7280-4439-B11E-7EACDA694EFF}" destId="{FACD3926-F4FC-4BD7-B38E-805004182986}" srcOrd="2" destOrd="0" presId="urn:microsoft.com/office/officeart/2005/8/layout/hList7"/>
    <dgm:cxn modelId="{4ADA56B4-6821-4FD2-B8FE-7AC148AC463E}" type="presParOf" srcId="{554359D1-7280-4439-B11E-7EACDA694EFF}" destId="{C68939A2-ABC3-4B0C-B82B-067E6FB9C37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C868C-B6F8-4CD2-9DA7-BCB02C0DA6AF}">
      <dsp:nvSpPr>
        <dsp:cNvPr id="0" name=""/>
        <dsp:cNvSpPr/>
      </dsp:nvSpPr>
      <dsp:spPr>
        <a:xfrm>
          <a:off x="1918" y="0"/>
          <a:ext cx="2011188" cy="2809875"/>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Extreme Performance</a:t>
          </a:r>
        </a:p>
      </dsp:txBody>
      <dsp:txXfrm>
        <a:off x="1918" y="1123950"/>
        <a:ext cx="2011188" cy="1123950"/>
      </dsp:txXfrm>
    </dsp:sp>
    <dsp:sp modelId="{8E32377A-5041-491F-8A06-A16708321C98}">
      <dsp:nvSpPr>
        <dsp:cNvPr id="0" name=""/>
        <dsp:cNvSpPr/>
      </dsp:nvSpPr>
      <dsp:spPr>
        <a:xfrm>
          <a:off x="539669" y="68342"/>
          <a:ext cx="935688" cy="9356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1E5578-D5B7-4BC5-AA4F-6B0349B0F729}">
      <dsp:nvSpPr>
        <dsp:cNvPr id="0" name=""/>
        <dsp:cNvSpPr/>
      </dsp:nvSpPr>
      <dsp:spPr>
        <a:xfrm>
          <a:off x="2073443" y="0"/>
          <a:ext cx="2011188" cy="280987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Fast Throughput</a:t>
          </a:r>
        </a:p>
      </dsp:txBody>
      <dsp:txXfrm>
        <a:off x="2073443" y="1123950"/>
        <a:ext cx="2011188" cy="1123950"/>
      </dsp:txXfrm>
    </dsp:sp>
    <dsp:sp modelId="{30623E91-7762-4BA3-A132-717F227AC169}">
      <dsp:nvSpPr>
        <dsp:cNvPr id="0" name=""/>
        <dsp:cNvSpPr/>
      </dsp:nvSpPr>
      <dsp:spPr>
        <a:xfrm>
          <a:off x="2611193" y="68342"/>
          <a:ext cx="935688" cy="93568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3FC91B-4C99-4F89-9A49-67BA675FF640}">
      <dsp:nvSpPr>
        <dsp:cNvPr id="0" name=""/>
        <dsp:cNvSpPr/>
      </dsp:nvSpPr>
      <dsp:spPr>
        <a:xfrm>
          <a:off x="4144967" y="0"/>
          <a:ext cx="2011188" cy="280987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Outstanding Consistency</a:t>
          </a:r>
        </a:p>
      </dsp:txBody>
      <dsp:txXfrm>
        <a:off x="4144967" y="1123950"/>
        <a:ext cx="2011188" cy="1123950"/>
      </dsp:txXfrm>
    </dsp:sp>
    <dsp:sp modelId="{A7ED766F-34CD-4474-AEC0-06CE707D1A37}">
      <dsp:nvSpPr>
        <dsp:cNvPr id="0" name=""/>
        <dsp:cNvSpPr/>
      </dsp:nvSpPr>
      <dsp:spPr>
        <a:xfrm>
          <a:off x="4682718" y="68342"/>
          <a:ext cx="935688" cy="93568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1000" r="-6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E4379-B9A4-4646-B410-E26E6F27DE98}">
      <dsp:nvSpPr>
        <dsp:cNvPr id="0" name=""/>
        <dsp:cNvSpPr/>
      </dsp:nvSpPr>
      <dsp:spPr>
        <a:xfrm>
          <a:off x="6216492" y="0"/>
          <a:ext cx="2011188" cy="2809875"/>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t>Solid Reliability</a:t>
          </a:r>
          <a:endParaRPr lang="en-US" sz="1800" b="1" kern="1200" dirty="0" smtClean="0"/>
        </a:p>
      </dsp:txBody>
      <dsp:txXfrm>
        <a:off x="6216492" y="1123950"/>
        <a:ext cx="2011188" cy="1123950"/>
      </dsp:txXfrm>
    </dsp:sp>
    <dsp:sp modelId="{C68939A2-ABC3-4B0C-B82B-067E6FB9C37D}">
      <dsp:nvSpPr>
        <dsp:cNvPr id="0" name=""/>
        <dsp:cNvSpPr/>
      </dsp:nvSpPr>
      <dsp:spPr>
        <a:xfrm>
          <a:off x="6754242" y="68342"/>
          <a:ext cx="935688" cy="93568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FFDB4E-071E-49B0-B8AF-7838DC64EAD5}">
      <dsp:nvSpPr>
        <dsp:cNvPr id="0" name=""/>
        <dsp:cNvSpPr/>
      </dsp:nvSpPr>
      <dsp:spPr>
        <a:xfrm>
          <a:off x="-13" y="2299185"/>
          <a:ext cx="8229626" cy="421481"/>
        </a:xfrm>
        <a:prstGeom prst="rightArrow">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4ED75B-8A5A-FD44-9880-573D936C7147}" type="datetimeFigureOut">
              <a:rPr lang="en-US" smtClean="0"/>
              <a:pPr/>
              <a:t>12/3/2015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FD6BD9-1CF7-F24C-93F0-DF8569BD2DB8}" type="slidenum">
              <a:rPr lang="en-US" smtClean="0"/>
              <a:pPr/>
              <a:t>‹#›</a:t>
            </a:fld>
            <a:endParaRPr lang="en-US" dirty="0"/>
          </a:p>
        </p:txBody>
      </p:sp>
    </p:spTree>
    <p:extLst>
      <p:ext uri="{BB962C8B-B14F-4D97-AF65-F5344CB8AC3E}">
        <p14:creationId xmlns:p14="http://schemas.microsoft.com/office/powerpoint/2010/main" val="472408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D4759-473F-5C47-A16C-211E5599F4A9}" type="datetimeFigureOut">
              <a:rPr lang="en-US" smtClean="0"/>
              <a:pPr/>
              <a:t>12/3/2015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929F6-E0D9-B44A-9A3A-69CDCA1B6048}" type="slidenum">
              <a:rPr lang="en-US" smtClean="0"/>
              <a:pPr/>
              <a:t>‹#›</a:t>
            </a:fld>
            <a:endParaRPr lang="en-US" dirty="0"/>
          </a:p>
        </p:txBody>
      </p:sp>
    </p:spTree>
    <p:extLst>
      <p:ext uri="{BB962C8B-B14F-4D97-AF65-F5344CB8AC3E}">
        <p14:creationId xmlns:p14="http://schemas.microsoft.com/office/powerpoint/2010/main" val="14614111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ntel.com/content/www/us/en/solid-state-drives/ssd-data-center-tco-calculator-tool.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omsitpro.com/articles/enterprise-ssd-testing,2-863.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SSD industry is exploding. According to IDC, the overall market for SSDs globally was $15 Billion in 2015, up 21% from 2014. The driving factors in this growth include lower costs for SSDs, better performing drives, and ease of use -such as the adoption of the NVMe standard for PCIe form factor drives.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2014 enterprise vendor market was reported by IDC to be $4.2B. They also reported the market was led by Intel with 21.4% of the market, followed by Western Digital (who remarked Intel SSD drives) with 14.2%. The combination of these two top providers means that Intel drives provided a commanding 35.6% of the enterprise SSDs. Samsung was the next largest with 14.0%, followed by SanDisk with 11.0% and Micron with 7.1%.</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Enterprise segment for SSDs is estimated to be about 180,000 PBs in 2015. Of this amount, SSDs comprise less than 4% of the total. This leaves a very large market opportunity for both SSDs in new servers, but also as an upgrade to give old servers new life and performance.</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2</a:t>
            </a:fld>
            <a:endParaRPr lang="en-US" dirty="0"/>
          </a:p>
        </p:txBody>
      </p:sp>
    </p:spTree>
    <p:extLst>
      <p:ext uri="{BB962C8B-B14F-4D97-AF65-F5344CB8AC3E}">
        <p14:creationId xmlns:p14="http://schemas.microsoft.com/office/powerpoint/2010/main" val="357084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Sold-State Drive technology is fundamentally different than the technology used with traditional hard disk drives. The removal of the mechanical process used by HDDs for reading a spinning disk and replacing it with the Solid-State technology of SDDs provide extreme performance, increased throughput, and advanced reliability to the disk drives in the data center.</a:t>
            </a:r>
          </a:p>
          <a:p>
            <a:r>
              <a:rPr lang="en-US" sz="1200" kern="1200" dirty="0" smtClean="0">
                <a:solidFill>
                  <a:schemeClr val="tx1"/>
                </a:solidFill>
                <a:effectLst/>
                <a:latin typeface="+mn-lt"/>
                <a:ea typeface="+mn-ea"/>
                <a:cs typeface="+mn-cs"/>
              </a:rPr>
              <a:t>Firmware (software) controls the important characteristics of each manufacturer’s SSDs. Each accomplishes the same task – to store data, but they all contain different performance and reliability features. Much like Chrome, Firefox, and Explorer all access the Web with different speed and features.</a:t>
            </a:r>
          </a:p>
          <a:p>
            <a:endParaRPr lang="en-US" dirty="0" smtClean="0"/>
          </a:p>
          <a:p>
            <a:r>
              <a:rPr lang="en-US" sz="1200" kern="1200" dirty="0" smtClean="0">
                <a:solidFill>
                  <a:schemeClr val="tx1"/>
                </a:solidFill>
                <a:effectLst/>
                <a:latin typeface="+mn-lt"/>
                <a:ea typeface="+mn-ea"/>
                <a:cs typeface="+mn-cs"/>
              </a:rPr>
              <a:t>Enterprise disk drives have been traditionally evaluated by cost/GB. While still an important metric, the dramatically better performance of SSDs has made the cost/IOPS a useful measurement in evaluating disk selection for the data center.</a:t>
            </a:r>
          </a:p>
          <a:p>
            <a:r>
              <a:rPr lang="en-US" sz="1200" kern="1200" dirty="0" smtClean="0">
                <a:solidFill>
                  <a:schemeClr val="tx1"/>
                </a:solidFill>
                <a:effectLst/>
                <a:latin typeface="+mn-lt"/>
                <a:ea typeface="+mn-ea"/>
                <a:cs typeface="+mn-cs"/>
              </a:rPr>
              <a:t>Short-stroking is the practice of purposely restricting the total capacity so that the actuator of a HDD only has to move the heads across a smaller number of total tracks, reducing the average seek time of an HDD. It is a common practice in enterprise servers that increases the number of IOPS for a HDD.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$/GB advantage HDDs hold can be overcome in many instances when the TCO of both HDD and SDD solutions are analyzed. Data centers with relatively low HDD capacity used, the ones needing more performance, and those valuing a savings on power a cooling costs, can use the </a:t>
            </a:r>
            <a:r>
              <a:rPr lang="en-US" sz="1200" u="sng" kern="1200" dirty="0" smtClean="0">
                <a:solidFill>
                  <a:schemeClr val="tx1"/>
                </a:solidFill>
                <a:effectLst/>
                <a:latin typeface="+mn-lt"/>
                <a:ea typeface="+mn-ea"/>
                <a:cs typeface="+mn-cs"/>
                <a:hlinkClick r:id="rId3"/>
              </a:rPr>
              <a:t>Intel Solid-State Drive Data Center TCO Calculator</a:t>
            </a:r>
            <a:r>
              <a:rPr lang="en-US" sz="1200" kern="1200" dirty="0" smtClean="0">
                <a:solidFill>
                  <a:schemeClr val="tx1"/>
                </a:solidFill>
                <a:effectLst/>
                <a:latin typeface="+mn-lt"/>
                <a:ea typeface="+mn-ea"/>
                <a:cs typeface="+mn-cs"/>
              </a:rPr>
              <a:t> to discover the potential savings of deploying Intel SSDs in a data center environment.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3</a:t>
            </a:fld>
            <a:endParaRPr lang="en-US" dirty="0"/>
          </a:p>
        </p:txBody>
      </p:sp>
    </p:spTree>
    <p:extLst>
      <p:ext uri="{BB962C8B-B14F-4D97-AF65-F5344CB8AC3E}">
        <p14:creationId xmlns:p14="http://schemas.microsoft.com/office/powerpoint/2010/main" val="246458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Performance </a:t>
            </a:r>
            <a:r>
              <a:rPr lang="en-US" sz="1200" kern="1200" dirty="0" smtClean="0">
                <a:solidFill>
                  <a:schemeClr val="tx1"/>
                </a:solidFill>
                <a:effectLst/>
                <a:latin typeface="+mn-lt"/>
                <a:ea typeface="+mn-ea"/>
                <a:cs typeface="+mn-cs"/>
              </a:rPr>
              <a:t>SSDs have much faster access time and throughput than HDDs for random or transactional performance. Some SSDs are so fast that they move the ‘bottleneck’ of performance to another server component or possibly the application itself. </a:t>
            </a:r>
          </a:p>
          <a:p>
            <a:r>
              <a:rPr lang="en-US" sz="1200" kern="1200" dirty="0" err="1" smtClean="0">
                <a:solidFill>
                  <a:schemeClr val="tx1"/>
                </a:solidFill>
                <a:effectLst/>
                <a:latin typeface="+mn-lt"/>
                <a:ea typeface="+mn-ea"/>
                <a:cs typeface="+mn-cs"/>
              </a:rPr>
              <a:t>Input/Output</a:t>
            </a:r>
            <a:r>
              <a:rPr lang="en-US" sz="1200" kern="1200" dirty="0" smtClean="0">
                <a:solidFill>
                  <a:schemeClr val="tx1"/>
                </a:solidFill>
                <a:effectLst/>
                <a:latin typeface="+mn-lt"/>
                <a:ea typeface="+mn-ea"/>
                <a:cs typeface="+mn-cs"/>
              </a:rPr>
              <a:t> Operations per Second (IOPS) is a key metric for disks. A large proportion of the server storage activity is made up of 4K random reads and writes, making this a key benchmark when selecting disks for the data center.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Throughput </a:t>
            </a:r>
            <a:r>
              <a:rPr lang="en-US" sz="1200" kern="1200" dirty="0" smtClean="0">
                <a:solidFill>
                  <a:schemeClr val="tx1"/>
                </a:solidFill>
                <a:effectLst/>
                <a:latin typeface="+mn-lt"/>
                <a:ea typeface="+mn-ea"/>
                <a:cs typeface="+mn-cs"/>
              </a:rPr>
              <a:t>Sequential throughput, the speed of a sequential data transfer, is an important metric for applications that work with large files and require a large number of sequential I/O operations such as video-on-demand, medical imaging, and web applications</a:t>
            </a:r>
          </a:p>
          <a:p>
            <a:r>
              <a:rPr lang="en-US" sz="1200" b="1" i="0" u="none" kern="1200" dirty="0" smtClean="0">
                <a:solidFill>
                  <a:schemeClr val="tx1"/>
                </a:solidFill>
                <a:effectLst/>
                <a:latin typeface="+mn-lt"/>
                <a:ea typeface="+mn-ea"/>
                <a:cs typeface="+mn-cs"/>
              </a:rPr>
              <a:t>Consistency </a:t>
            </a:r>
            <a:r>
              <a:rPr lang="en-US" sz="1200" kern="1200" dirty="0" smtClean="0">
                <a:solidFill>
                  <a:schemeClr val="tx1"/>
                </a:solidFill>
                <a:effectLst/>
                <a:latin typeface="+mn-lt"/>
                <a:ea typeface="+mn-ea"/>
                <a:cs typeface="+mn-cs"/>
              </a:rPr>
              <a:t>Performance consistency in an enterprise RAID environment is a key test of how a SSD will perform in the data center. Consistency behind a RAID controller is important because the performance of a RAID set is limited by the lowest performing drive. As a RAID set increases the number of drives, the probability of any given drive performing poorly increases. Therefore, if a SSD or HDD drive is inconsistent with its performance, the inconsistency decreases the performance of the entire RAID set. SSDs feature a wide performance variation when compared to HDDs. Wide performance variations are also seen among competing enterprise SSDs making the selection of a consistently preforming SSD an important selection criteria. </a:t>
            </a:r>
          </a:p>
          <a:p>
            <a:r>
              <a:rPr lang="en-US" sz="1200" kern="1200" dirty="0" smtClean="0">
                <a:solidFill>
                  <a:schemeClr val="tx1"/>
                </a:solidFill>
                <a:effectLst/>
                <a:latin typeface="+mn-lt"/>
                <a:ea typeface="+mn-ea"/>
                <a:cs typeface="+mn-cs"/>
              </a:rPr>
              <a:t>Tom’s IT Pro article </a:t>
            </a:r>
            <a:r>
              <a:rPr lang="en-US" sz="1200" u="sng" kern="1200" dirty="0" smtClean="0">
                <a:solidFill>
                  <a:schemeClr val="tx1"/>
                </a:solidFill>
                <a:effectLst/>
                <a:latin typeface="+mn-lt"/>
                <a:ea typeface="+mn-ea"/>
                <a:cs typeface="+mn-cs"/>
                <a:hlinkClick r:id="rId3"/>
              </a:rPr>
              <a:t>“How We Test Enterprise SSDs”</a:t>
            </a:r>
            <a:r>
              <a:rPr lang="en-US" sz="1200" kern="1200" dirty="0" smtClean="0">
                <a:solidFill>
                  <a:schemeClr val="tx1"/>
                </a:solidFill>
                <a:effectLst/>
                <a:latin typeface="+mn-lt"/>
                <a:ea typeface="+mn-ea"/>
                <a:cs typeface="+mn-cs"/>
              </a:rPr>
              <a:t> discusses testing methods for enterprise SSDs and presents contains a detailed explanation of testing drives for consistency.</a:t>
            </a:r>
          </a:p>
          <a:p>
            <a:r>
              <a:rPr lang="en-US" sz="1200" b="1" i="1" kern="1200" dirty="0" smtClean="0">
                <a:solidFill>
                  <a:schemeClr val="tx1"/>
                </a:solidFill>
                <a:effectLst/>
                <a:latin typeface="+mn-lt"/>
                <a:ea typeface="+mn-ea"/>
                <a:cs typeface="+mn-cs"/>
              </a:rPr>
              <a:t>Reliability </a:t>
            </a:r>
            <a:r>
              <a:rPr lang="en-US" sz="1200" kern="1200" dirty="0" smtClean="0">
                <a:solidFill>
                  <a:schemeClr val="tx1"/>
                </a:solidFill>
                <a:effectLst/>
                <a:latin typeface="+mn-lt"/>
                <a:ea typeface="+mn-ea"/>
                <a:cs typeface="+mn-cs"/>
              </a:rPr>
              <a:t>Each Intel SSD series disk also features a robust Mean Time Between Failures (MTBF) of 2 million hours. In addition, Intel SSDs provide some of the lowest return and failure rates in the industry. This is due in part to the rigorous testing and validation procedures Intel uses, including performing more than 1M power cycles per product within platform and system validation. </a:t>
            </a:r>
          </a:p>
          <a:p>
            <a:r>
              <a:rPr lang="en-US" sz="1200" kern="1200" dirty="0" smtClean="0">
                <a:solidFill>
                  <a:schemeClr val="tx1"/>
                </a:solidFill>
                <a:effectLst/>
                <a:latin typeface="+mn-lt"/>
                <a:ea typeface="+mn-ea"/>
                <a:cs typeface="+mn-cs"/>
              </a:rPr>
              <a:t>Intel SSD drives provide the following reliability features: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Intel SSDs provide up to 10 Drive Writes per Day or 36.5 PB data written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Provides AES 256-bit Advanced Encryption Standard (AES) data protection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Intel SSDs have industry best 5 year warranty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End-to-end Data Protection for data reliability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power-loss protection features with built in self-test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Virtually zero percent chance of Silent Data Corruption</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pPr>
                <a:defRPr/>
              </a:pPr>
              <a:t>4</a:t>
            </a:fld>
            <a:endParaRPr lang="en-US" dirty="0"/>
          </a:p>
        </p:txBody>
      </p:sp>
    </p:spTree>
    <p:extLst>
      <p:ext uri="{BB962C8B-B14F-4D97-AF65-F5344CB8AC3E}">
        <p14:creationId xmlns:p14="http://schemas.microsoft.com/office/powerpoint/2010/main" val="77553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a:t>
            </a:r>
            <a:r>
              <a:rPr lang="en-US" sz="1200" kern="1200" baseline="0" dirty="0" smtClean="0">
                <a:solidFill>
                  <a:schemeClr val="tx1"/>
                </a:solidFill>
                <a:effectLst/>
                <a:latin typeface="+mn-lt"/>
                <a:ea typeface="+mn-ea"/>
                <a:cs typeface="+mn-cs"/>
              </a:rPr>
              <a:t> are the reasons Intel is #1 vendor in the Enterprise SSD market with 21.4% market share as reported by IDC in 2014. Intel is followed by </a:t>
            </a:r>
            <a:r>
              <a:rPr lang="en-US" sz="1200" kern="1200" dirty="0" smtClean="0">
                <a:solidFill>
                  <a:schemeClr val="tx1"/>
                </a:solidFill>
                <a:effectLst/>
                <a:latin typeface="+mn-lt"/>
                <a:ea typeface="+mn-ea"/>
                <a:cs typeface="+mn-cs"/>
              </a:rPr>
              <a:t>Western Digital (who remarked Intel SSD drives) with 14.2%. The combination of these two top providers means that Intel drives provided a commanding 35.6% of the enterprise SSDs. Samsung was the next largest with 14.0%, followed by SanDisk with 11.0% and Micron with 7.1%.</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5</a:t>
            </a:fld>
            <a:endParaRPr lang="en-US" dirty="0"/>
          </a:p>
        </p:txBody>
      </p:sp>
    </p:spTree>
    <p:extLst>
      <p:ext uri="{BB962C8B-B14F-4D97-AF65-F5344CB8AC3E}">
        <p14:creationId xmlns:p14="http://schemas.microsoft.com/office/powerpoint/2010/main" val="3847872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3800" y="1021387"/>
            <a:ext cx="8241555" cy="2266929"/>
          </a:xfrm>
        </p:spPr>
        <p:txBody>
          <a:bodyPr>
            <a:normAutofit/>
          </a:bodyPr>
          <a:lstStyle>
            <a:lvl1pPr algn="l">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83801" y="3412937"/>
            <a:ext cx="6567153" cy="816163"/>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9" name="Straight Connector 8"/>
          <p:cNvCxnSpPr/>
          <p:nvPr userDrawn="1"/>
        </p:nvCxnSpPr>
        <p:spPr>
          <a:xfrm>
            <a:off x="554182" y="381000"/>
            <a:ext cx="81711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white.w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7763256" y="4581144"/>
            <a:ext cx="977488" cy="210312"/>
          </a:xfrm>
          <a:prstGeom prst="rect">
            <a:avLst/>
          </a:prstGeom>
        </p:spPr>
      </p:pic>
    </p:spTree>
    <p:extLst>
      <p:ext uri="{BB962C8B-B14F-4D97-AF65-F5344CB8AC3E}">
        <p14:creationId xmlns:p14="http://schemas.microsoft.com/office/powerpoint/2010/main" val="363544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7753"/>
            <a:ext cx="8229600" cy="891540"/>
          </a:xfrm>
        </p:spPr>
        <p:txBody>
          <a:bodyPr>
            <a:normAutofit/>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457200" y="1749137"/>
            <a:ext cx="8229600" cy="2810849"/>
          </a:xfrm>
        </p:spPr>
        <p:txBody>
          <a:bodyPr/>
          <a:lstStyle>
            <a:lvl1pPr marL="230188" indent="-230188">
              <a:defRPr/>
            </a:lvl1pPr>
            <a:lvl2pPr marL="569913" indent="-28575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183885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8637"/>
            <a:ext cx="4038600" cy="303598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8637"/>
            <a:ext cx="4038600" cy="303598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5119726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8637"/>
            <a:ext cx="4038600" cy="3035986"/>
          </a:xfrm>
        </p:spPr>
        <p:txBody>
          <a:bodyPr>
            <a:normAutofit/>
          </a:bodyPr>
          <a:lstStyle>
            <a:lvl1pPr marL="0" indent="0">
              <a:buFontTx/>
              <a:buNone/>
              <a:defRPr sz="2000" b="0" i="0">
                <a:latin typeface="Theinhardt Medium"/>
                <a:cs typeface="Theinhardt Medium"/>
              </a:defRPr>
            </a:lvl1pPr>
            <a:lvl2pPr marL="457200" indent="-225425">
              <a:buFont typeface="Arial"/>
              <a:buChar char="•"/>
              <a:defRPr sz="1800"/>
            </a:lvl2pPr>
            <a:lvl3pPr marL="796925" indent="-223838">
              <a:buFont typeface="Lucida Grande"/>
              <a:buChar char="­"/>
              <a:defRPr sz="1600"/>
            </a:lvl3pPr>
            <a:lvl4pPr marL="1028700" indent="-231775">
              <a:buFont typeface="Arial"/>
              <a:buChar char="•"/>
              <a:defRPr sz="1400"/>
            </a:lvl4pPr>
            <a:lvl5pPr marL="1254125" indent="-225425">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58637"/>
            <a:ext cx="4038600" cy="3035986"/>
          </a:xfrm>
        </p:spPr>
        <p:txBody>
          <a:bodyPr>
            <a:normAutofit/>
          </a:bodyPr>
          <a:lstStyle>
            <a:lvl1pPr marL="0" indent="0">
              <a:buFontTx/>
              <a:buNone/>
              <a:defRPr sz="2000" b="0" i="0">
                <a:latin typeface="Theinhardt Medium"/>
                <a:cs typeface="Theinhardt Medium"/>
              </a:defRPr>
            </a:lvl1pPr>
            <a:lvl2pPr marL="457200" indent="-225425">
              <a:buFont typeface="Arial"/>
              <a:buChar char="•"/>
              <a:defRPr sz="1800"/>
            </a:lvl2pPr>
            <a:lvl3pPr marL="796925" indent="-223838">
              <a:buFont typeface="Lucida Grande"/>
              <a:buChar char="­"/>
              <a:defRPr sz="1600"/>
            </a:lvl3pPr>
            <a:lvl4pPr marL="1028700" indent="-231775">
              <a:buFont typeface="Arial"/>
              <a:buChar char="•"/>
              <a:defRPr sz="1400"/>
            </a:lvl4pPr>
            <a:lvl5pPr marL="1254125" indent="-225425">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18156267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332374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421881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9318" y="923366"/>
            <a:ext cx="4216036" cy="700737"/>
          </a:xfrm>
        </p:spPr>
        <p:txBody>
          <a:bodyPr anchor="t">
            <a:no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554182" y="1031081"/>
            <a:ext cx="3794606"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09318" y="1661114"/>
            <a:ext cx="4216036" cy="245606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233044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75408"/>
            <a:ext cx="8229600" cy="89477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841500"/>
            <a:ext cx="8229600" cy="27531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502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4" r:id="rId5"/>
    <p:sldLayoutId id="2147483655" r:id="rId6"/>
    <p:sldLayoutId id="2147483657" r:id="rId7"/>
  </p:sldLayoutIdLst>
  <p:timing>
    <p:tnLst>
      <p:par>
        <p:cTn id="1" dur="indefinite" restart="never" nodeType="tmRoot"/>
      </p:par>
    </p:tnLst>
  </p:timing>
  <p:hf hdr="0" ftr="0" dt="0"/>
  <p:txStyles>
    <p:titleStyle>
      <a:lvl1pPr algn="l" defTabSz="457200" rtl="0" eaLnBrk="1" latinLnBrk="0" hangingPunct="1">
        <a:spcBef>
          <a:spcPct val="0"/>
        </a:spcBef>
        <a:buNone/>
        <a:defRPr sz="2400" b="0" i="0" kern="1200">
          <a:solidFill>
            <a:schemeClr val="tx1"/>
          </a:solidFill>
          <a:latin typeface="Theinhardt Medium"/>
          <a:ea typeface="+mj-ea"/>
          <a:cs typeface="Theinhardt Medium"/>
        </a:defRPr>
      </a:lvl1pPr>
    </p:titleStyle>
    <p:bodyStyle>
      <a:lvl1pPr marL="230188" indent="-230188" algn="l" defTabSz="457200" rtl="0" eaLnBrk="1" latinLnBrk="0" hangingPunct="1">
        <a:spcBef>
          <a:spcPts val="1000"/>
        </a:spcBef>
        <a:buFont typeface="Arial"/>
        <a:buChar char="•"/>
        <a:defRPr sz="2000" b="0" i="0" kern="1200">
          <a:solidFill>
            <a:schemeClr val="tx1"/>
          </a:solidFill>
          <a:latin typeface="Theinhardt Thin"/>
          <a:ea typeface="+mn-ea"/>
          <a:cs typeface="Theinhardt Thin"/>
        </a:defRPr>
      </a:lvl1pPr>
      <a:lvl2pPr marL="742950" indent="-285750" algn="l" defTabSz="457200" rtl="0" eaLnBrk="1" latinLnBrk="0" hangingPunct="1">
        <a:spcBef>
          <a:spcPct val="20000"/>
        </a:spcBef>
        <a:buFont typeface="Arial"/>
        <a:buChar char="–"/>
        <a:defRPr sz="1800" b="0" i="0" kern="1200">
          <a:solidFill>
            <a:schemeClr val="tx1"/>
          </a:solidFill>
          <a:latin typeface="Theinhardt Thin"/>
          <a:ea typeface="+mn-ea"/>
          <a:cs typeface="Theinhardt Thin"/>
        </a:defRPr>
      </a:lvl2pPr>
      <a:lvl3pPr marL="1143000" indent="-228600" algn="l" defTabSz="457200" rtl="0" eaLnBrk="1" latinLnBrk="0" hangingPunct="1">
        <a:spcBef>
          <a:spcPct val="20000"/>
        </a:spcBef>
        <a:buFont typeface="Arial"/>
        <a:buChar char="•"/>
        <a:defRPr sz="1600" b="0" i="0" kern="1200">
          <a:solidFill>
            <a:schemeClr val="tx1"/>
          </a:solidFill>
          <a:latin typeface="Theinhardt Thin"/>
          <a:ea typeface="+mn-ea"/>
          <a:cs typeface="Theinhardt Thin"/>
        </a:defRPr>
      </a:lvl3pPr>
      <a:lvl4pPr marL="16002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4pPr>
      <a:lvl5pPr marL="20574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tel.com/content/www/us/en/solid-state-drives/ssd-data-center-tco-calculator-tool.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758794" y="1148221"/>
            <a:ext cx="8024721" cy="2266950"/>
          </a:xfrm>
        </p:spPr>
        <p:txBody>
          <a:bodyPr>
            <a:normAutofit/>
          </a:bodyPr>
          <a:lstStyle/>
          <a:p>
            <a:r>
              <a:rPr lang="en-US" sz="3200" b="1" dirty="0"/>
              <a:t>Opening the Door to IT </a:t>
            </a:r>
            <a:r>
              <a:rPr lang="en-US" sz="3200" b="1" dirty="0" smtClean="0"/>
              <a:t>Modernization− </a:t>
            </a:r>
            <a:r>
              <a:rPr lang="en-US" sz="3200" b="1" dirty="0"/>
              <a:t>Selling Intel SSDs to replace HDDs</a:t>
            </a:r>
            <a:endParaRPr lang="en-US" sz="3200" dirty="0"/>
          </a:p>
        </p:txBody>
      </p:sp>
      <p:sp>
        <p:nvSpPr>
          <p:cNvPr id="10242" name="Subtitle 2"/>
          <p:cNvSpPr>
            <a:spLocks noGrp="1"/>
          </p:cNvSpPr>
          <p:nvPr>
            <p:ph type="subTitle" idx="1"/>
          </p:nvPr>
        </p:nvSpPr>
        <p:spPr>
          <a:xfrm>
            <a:off x="758796" y="3415171"/>
            <a:ext cx="4925615" cy="815578"/>
          </a:xfrm>
        </p:spPr>
        <p:txBody>
          <a:bodyPr/>
          <a:lstStyle/>
          <a:p>
            <a:pPr eaLnBrk="1" hangingPunct="1"/>
            <a:r>
              <a:rPr lang="en-US" dirty="0" smtClean="0">
                <a:latin typeface="Theinhardt Thin" charset="0"/>
              </a:rPr>
              <a:t>1 November 2015</a:t>
            </a:r>
            <a:endParaRPr lang="en-US" dirty="0">
              <a:latin typeface="Theinhardt Thin" charset="0"/>
            </a:endParaRPr>
          </a:p>
        </p:txBody>
      </p:sp>
    </p:spTree>
    <p:extLst>
      <p:ext uri="{BB962C8B-B14F-4D97-AF65-F5344CB8AC3E}">
        <p14:creationId xmlns:p14="http://schemas.microsoft.com/office/powerpoint/2010/main" val="2083934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Update </a:t>
            </a:r>
            <a:r>
              <a:rPr lang="en-US"/>
              <a:t>Y</a:t>
            </a:r>
            <a:r>
              <a:rPr lang="en-US" smtClean="0"/>
              <a:t>our Server’s </a:t>
            </a:r>
            <a:r>
              <a:rPr lang="en-US" dirty="0" smtClean="0"/>
              <a:t>Potential</a:t>
            </a:r>
            <a:r>
              <a:rPr lang="en-US" b="1" dirty="0" smtClean="0"/>
              <a:t> </a:t>
            </a:r>
            <a:br>
              <a:rPr lang="en-US" b="1" dirty="0" smtClean="0"/>
            </a:br>
            <a:r>
              <a:rPr lang="en-US" dirty="0" smtClean="0"/>
              <a:t>with </a:t>
            </a:r>
            <a:r>
              <a:rPr lang="en-US" dirty="0"/>
              <a:t>Intel Solid-State Disk Drives</a:t>
            </a:r>
            <a:br>
              <a:rPr lang="en-US" dirty="0"/>
            </a:br>
            <a:endParaRPr lang="en-US" dirty="0"/>
          </a:p>
        </p:txBody>
      </p:sp>
      <p:sp>
        <p:nvSpPr>
          <p:cNvPr id="3" name="Content Placeholder 2"/>
          <p:cNvSpPr>
            <a:spLocks noGrp="1"/>
          </p:cNvSpPr>
          <p:nvPr>
            <p:ph idx="1"/>
          </p:nvPr>
        </p:nvSpPr>
        <p:spPr>
          <a:xfrm>
            <a:off x="457200" y="1526563"/>
            <a:ext cx="8229600" cy="2990693"/>
          </a:xfrm>
        </p:spPr>
        <p:txBody>
          <a:bodyPr/>
          <a:lstStyle/>
          <a:p>
            <a:pPr lvl="0"/>
            <a:r>
              <a:rPr lang="en-US" dirty="0" smtClean="0"/>
              <a:t>Data </a:t>
            </a:r>
            <a:r>
              <a:rPr lang="en-US" dirty="0"/>
              <a:t>center requires enterprise-level reliability </a:t>
            </a:r>
            <a:r>
              <a:rPr lang="en-US" dirty="0" smtClean="0"/>
              <a:t/>
            </a:r>
            <a:br>
              <a:rPr lang="en-US" dirty="0" smtClean="0"/>
            </a:br>
            <a:r>
              <a:rPr lang="en-US" dirty="0" smtClean="0"/>
              <a:t>with </a:t>
            </a:r>
            <a:r>
              <a:rPr lang="en-US" dirty="0"/>
              <a:t>consistent performance. </a:t>
            </a:r>
          </a:p>
          <a:p>
            <a:pPr lvl="0"/>
            <a:r>
              <a:rPr lang="en-US" dirty="0" smtClean="0"/>
              <a:t>Business </a:t>
            </a:r>
            <a:r>
              <a:rPr lang="en-US" dirty="0"/>
              <a:t>requires an aggressively low total </a:t>
            </a:r>
            <a:r>
              <a:rPr lang="en-US" dirty="0" smtClean="0"/>
              <a:t/>
            </a:r>
            <a:br>
              <a:rPr lang="en-US" dirty="0" smtClean="0"/>
            </a:br>
            <a:r>
              <a:rPr lang="en-US" dirty="0" smtClean="0"/>
              <a:t>cost </a:t>
            </a:r>
            <a:r>
              <a:rPr lang="en-US" dirty="0"/>
              <a:t>of ownership. </a:t>
            </a:r>
          </a:p>
          <a:p>
            <a:pPr lvl="0"/>
            <a:r>
              <a:rPr lang="en-US" dirty="0" smtClean="0"/>
              <a:t>Need extreme performance </a:t>
            </a:r>
            <a:r>
              <a:rPr lang="en-US" dirty="0"/>
              <a:t>and throughput </a:t>
            </a:r>
            <a:r>
              <a:rPr lang="en-US" dirty="0" smtClean="0"/>
              <a:t/>
            </a:r>
            <a:br>
              <a:rPr lang="en-US" dirty="0" smtClean="0"/>
            </a:br>
            <a:r>
              <a:rPr lang="en-US" dirty="0" smtClean="0"/>
              <a:t>to </a:t>
            </a:r>
            <a:r>
              <a:rPr lang="en-US" dirty="0"/>
              <a:t>drive today’s virtualized and Big Data workloads.</a:t>
            </a:r>
          </a:p>
          <a:p>
            <a:pPr lvl="0"/>
            <a:r>
              <a:rPr lang="en-US" dirty="0" smtClean="0"/>
              <a:t>Servers with </a:t>
            </a:r>
            <a:r>
              <a:rPr lang="en-US" dirty="0"/>
              <a:t>Intel’s Data Center Solid State Drives (SSDs) can dramatically improve performance and efficiency in </a:t>
            </a:r>
            <a:r>
              <a:rPr lang="en-US" dirty="0" smtClean="0"/>
              <a:t>the </a:t>
            </a:r>
            <a:r>
              <a:rPr lang="en-US" dirty="0"/>
              <a:t>data </a:t>
            </a:r>
            <a:r>
              <a:rPr lang="en-US" dirty="0" smtClean="0"/>
              <a:t>center</a:t>
            </a:r>
            <a:r>
              <a:rPr lang="en-US"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674" y="957128"/>
            <a:ext cx="2811326" cy="2164721"/>
          </a:xfrm>
          <a:prstGeom prst="rect">
            <a:avLst/>
          </a:prstGeom>
        </p:spPr>
      </p:pic>
    </p:spTree>
    <p:extLst>
      <p:ext uri="{BB962C8B-B14F-4D97-AF65-F5344CB8AC3E}">
        <p14:creationId xmlns:p14="http://schemas.microsoft.com/office/powerpoint/2010/main" val="4166909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a:t>
            </a:r>
            <a:r>
              <a:rPr lang="en-US" dirty="0" smtClean="0"/>
              <a:t>Technology</a:t>
            </a:r>
            <a:r>
              <a:rPr lang="en-US" dirty="0"/>
              <a:t>, </a:t>
            </a:r>
            <a:r>
              <a:rPr lang="en-US" dirty="0" smtClean="0"/>
              <a:t>New Dynamics</a:t>
            </a:r>
            <a:r>
              <a:rPr lang="en-US" dirty="0"/>
              <a:t/>
            </a:r>
            <a:br>
              <a:rPr lang="en-US" dirty="0"/>
            </a:br>
            <a:endParaRPr lang="en-US" dirty="0"/>
          </a:p>
        </p:txBody>
      </p:sp>
      <p:sp>
        <p:nvSpPr>
          <p:cNvPr id="3" name="Content Placeholder 2"/>
          <p:cNvSpPr>
            <a:spLocks noGrp="1"/>
          </p:cNvSpPr>
          <p:nvPr>
            <p:ph idx="1"/>
          </p:nvPr>
        </p:nvSpPr>
        <p:spPr>
          <a:xfrm>
            <a:off x="457200" y="1316052"/>
            <a:ext cx="8229600" cy="3405719"/>
          </a:xfrm>
        </p:spPr>
        <p:txBody>
          <a:bodyPr>
            <a:noAutofit/>
          </a:bodyPr>
          <a:lstStyle/>
          <a:p>
            <a:r>
              <a:rPr lang="en-US" sz="1800" dirty="0" smtClean="0"/>
              <a:t>Solid-State </a:t>
            </a:r>
            <a:r>
              <a:rPr lang="en-US" sz="1800" dirty="0"/>
              <a:t>Drive technology is fundamentally </a:t>
            </a:r>
            <a:r>
              <a:rPr lang="en-US" sz="1800" dirty="0" smtClean="0"/>
              <a:t>different than traditional </a:t>
            </a:r>
            <a:r>
              <a:rPr lang="en-US" sz="1800" dirty="0"/>
              <a:t>hard disk drives. </a:t>
            </a:r>
            <a:endParaRPr lang="en-US" sz="1800" dirty="0" smtClean="0"/>
          </a:p>
          <a:p>
            <a:r>
              <a:rPr lang="en-US" sz="1800" dirty="0" smtClean="0"/>
              <a:t>SSDs replace the HDDs mechanical reading process and spinning disk, providing:</a:t>
            </a:r>
          </a:p>
          <a:p>
            <a:pPr lvl="1"/>
            <a:r>
              <a:rPr lang="en-US" sz="1400" dirty="0" smtClean="0"/>
              <a:t>Extreme performance and increased throughput</a:t>
            </a:r>
          </a:p>
          <a:p>
            <a:pPr lvl="1"/>
            <a:r>
              <a:rPr lang="en-US" sz="1400" dirty="0" smtClean="0"/>
              <a:t>Advanced </a:t>
            </a:r>
            <a:r>
              <a:rPr lang="en-US" sz="1400" dirty="0"/>
              <a:t>reliability for the data </a:t>
            </a:r>
            <a:r>
              <a:rPr lang="en-US" sz="1400" dirty="0" smtClean="0"/>
              <a:t>center</a:t>
            </a:r>
            <a:endParaRPr lang="en-US" sz="1400" dirty="0"/>
          </a:p>
          <a:p>
            <a:pPr>
              <a:spcBef>
                <a:spcPts val="1800"/>
              </a:spcBef>
            </a:pPr>
            <a:r>
              <a:rPr lang="en-US" sz="1800" dirty="0" smtClean="0"/>
              <a:t>Performance </a:t>
            </a:r>
            <a:r>
              <a:rPr lang="en-US" sz="1800" dirty="0"/>
              <a:t>is evaluated by $/IOPS</a:t>
            </a:r>
          </a:p>
          <a:p>
            <a:pPr lvl="1"/>
            <a:r>
              <a:rPr lang="en-US" sz="1400" dirty="0"/>
              <a:t>SDDs have $/IOPS advantage</a:t>
            </a:r>
          </a:p>
          <a:p>
            <a:pPr>
              <a:spcBef>
                <a:spcPts val="1800"/>
              </a:spcBef>
            </a:pPr>
            <a:r>
              <a:rPr lang="en-US" sz="1800" dirty="0" smtClean="0"/>
              <a:t>Use </a:t>
            </a:r>
            <a:r>
              <a:rPr lang="en-US" sz="1800" dirty="0"/>
              <a:t>Intel Solid-State Drive Data TCO Calculator to show savings</a:t>
            </a:r>
          </a:p>
          <a:p>
            <a:pPr marL="284163" lvl="1" indent="0">
              <a:buNone/>
            </a:pPr>
            <a:r>
              <a:rPr lang="en-US" sz="1150" dirty="0">
                <a:hlinkClick r:id="rId3"/>
              </a:rPr>
              <a:t>http://www.intel.com/content/www/us/en/solid-state-drives/ssd-data-center-tco-calculator-tool.html</a:t>
            </a:r>
            <a:endParaRPr lang="en-US" dirty="0"/>
          </a:p>
          <a:p>
            <a:pPr lvl="1"/>
            <a:endParaRPr lang="en-US" sz="1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7800" y="2360600"/>
            <a:ext cx="2615576" cy="1569864"/>
          </a:xfrm>
          <a:prstGeom prst="rect">
            <a:avLst/>
          </a:prstGeom>
        </p:spPr>
      </p:pic>
    </p:spTree>
    <p:extLst>
      <p:ext uri="{BB962C8B-B14F-4D97-AF65-F5344CB8AC3E}">
        <p14:creationId xmlns:p14="http://schemas.microsoft.com/office/powerpoint/2010/main" val="3996693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17" y="249382"/>
            <a:ext cx="8280838" cy="1091045"/>
          </a:xfrm>
        </p:spPr>
        <p:txBody>
          <a:bodyPr/>
          <a:lstStyle/>
          <a:p>
            <a:r>
              <a:rPr lang="en-US" dirty="0" smtClean="0"/>
              <a:t>The “Big 4” for Selecting a Data Center Solid-State Drive</a:t>
            </a:r>
            <a:endParaRPr lang="en-US" dirty="0"/>
          </a:p>
        </p:txBody>
      </p:sp>
      <p:grpSp>
        <p:nvGrpSpPr>
          <p:cNvPr id="11" name="Group 10"/>
          <p:cNvGrpSpPr/>
          <p:nvPr/>
        </p:nvGrpSpPr>
        <p:grpSpPr>
          <a:xfrm>
            <a:off x="248833" y="1272059"/>
            <a:ext cx="2118946" cy="3679981"/>
            <a:chOff x="386861" y="1340427"/>
            <a:chExt cx="2118946" cy="3679981"/>
          </a:xfrm>
        </p:grpSpPr>
        <p:sp>
          <p:nvSpPr>
            <p:cNvPr id="10" name="Rectangle 9"/>
            <p:cNvSpPr/>
            <p:nvPr/>
          </p:nvSpPr>
          <p:spPr>
            <a:xfrm>
              <a:off x="386861" y="1439541"/>
              <a:ext cx="2110154" cy="35808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386861" y="1340427"/>
              <a:ext cx="2110153" cy="4579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Performance</a:t>
              </a:r>
              <a:endParaRPr lang="en-US" sz="2000" b="1" dirty="0"/>
            </a:p>
          </p:txBody>
        </p:sp>
        <p:sp>
          <p:nvSpPr>
            <p:cNvPr id="9" name="Rectangle 8"/>
            <p:cNvSpPr/>
            <p:nvPr/>
          </p:nvSpPr>
          <p:spPr>
            <a:xfrm>
              <a:off x="395653" y="1903735"/>
              <a:ext cx="2110154" cy="2262158"/>
            </a:xfrm>
            <a:prstGeom prst="rect">
              <a:avLst/>
            </a:prstGeom>
          </p:spPr>
          <p:txBody>
            <a:bodyPr wrap="square">
              <a:spAutoFit/>
            </a:bodyPr>
            <a:lstStyle/>
            <a:p>
              <a:pPr algn="ctr"/>
              <a:r>
                <a:rPr lang="en-US" sz="1600" dirty="0">
                  <a:solidFill>
                    <a:schemeClr val="accent1"/>
                  </a:solidFill>
                </a:rPr>
                <a:t>How fast is a random data transfer?</a:t>
              </a:r>
            </a:p>
            <a:p>
              <a:pPr marL="228600" lvl="2" indent="-114300">
                <a:spcBef>
                  <a:spcPts val="600"/>
                </a:spcBef>
                <a:spcAft>
                  <a:spcPts val="600"/>
                </a:spcAft>
                <a:buFont typeface="Arial" panose="020B0604020202020204" pitchFamily="34" charset="0"/>
                <a:buChar char="•"/>
              </a:pPr>
              <a:endParaRPr lang="en-US" sz="1200" i="1" dirty="0" smtClean="0"/>
            </a:p>
            <a:p>
              <a:pPr marL="228600" lvl="2" indent="-114300">
                <a:spcAft>
                  <a:spcPts val="600"/>
                </a:spcAft>
                <a:buFont typeface="Arial" panose="020B0604020202020204" pitchFamily="34" charset="0"/>
                <a:buChar char="•"/>
              </a:pPr>
              <a:r>
                <a:rPr lang="en-US" sz="1200" i="1" dirty="0" smtClean="0"/>
                <a:t>15K </a:t>
              </a:r>
              <a:r>
                <a:rPr lang="en-US" sz="1200" i="1" dirty="0"/>
                <a:t>SAS HDDs provide only ~230 IOPS</a:t>
              </a:r>
            </a:p>
            <a:p>
              <a:pPr marL="228600" lvl="2" indent="-114300">
                <a:spcAft>
                  <a:spcPts val="600"/>
                </a:spcAft>
                <a:buFont typeface="Arial" panose="020B0604020202020204" pitchFamily="34" charset="0"/>
                <a:buChar char="•"/>
              </a:pPr>
              <a:r>
                <a:rPr lang="en-US" sz="1200" i="1" dirty="0"/>
                <a:t>Intel </a:t>
              </a:r>
              <a:r>
                <a:rPr lang="en-US" sz="1200" i="1" dirty="0" err="1"/>
                <a:t>PCIe</a:t>
              </a:r>
              <a:r>
                <a:rPr lang="en-US" sz="1200" i="1" dirty="0"/>
                <a:t> </a:t>
              </a:r>
              <a:r>
                <a:rPr lang="en-US" sz="1200" i="1" dirty="0" err="1"/>
                <a:t>NVMe</a:t>
              </a:r>
              <a:r>
                <a:rPr lang="en-US" sz="1200" i="1" dirty="0"/>
                <a:t> &amp; SATA SSDs deliver 75,000 to 460,000 IOPS!</a:t>
              </a:r>
            </a:p>
            <a:p>
              <a:pPr marL="114300" lvl="2">
                <a:spcAft>
                  <a:spcPts val="600"/>
                </a:spcAft>
              </a:pPr>
              <a:endParaRPr lang="en-US" sz="1200" dirty="0" smtClean="0">
                <a:solidFill>
                  <a:srgbClr val="0070C0"/>
                </a:solidFill>
              </a:endParaRPr>
            </a:p>
          </p:txBody>
        </p:sp>
      </p:grpSp>
      <p:grpSp>
        <p:nvGrpSpPr>
          <p:cNvPr id="27" name="Group 26"/>
          <p:cNvGrpSpPr/>
          <p:nvPr/>
        </p:nvGrpSpPr>
        <p:grpSpPr>
          <a:xfrm>
            <a:off x="2438115" y="1272059"/>
            <a:ext cx="2110156" cy="3679981"/>
            <a:chOff x="386859" y="1340427"/>
            <a:chExt cx="2110156" cy="3679981"/>
          </a:xfrm>
        </p:grpSpPr>
        <p:sp>
          <p:nvSpPr>
            <p:cNvPr id="28" name="Rectangle 27"/>
            <p:cNvSpPr/>
            <p:nvPr/>
          </p:nvSpPr>
          <p:spPr>
            <a:xfrm>
              <a:off x="386861" y="1439541"/>
              <a:ext cx="2110154" cy="3580867"/>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86861" y="1340427"/>
              <a:ext cx="2101362" cy="4579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t>Throughput</a:t>
              </a:r>
              <a:endParaRPr lang="en-US" sz="2000" b="1" dirty="0"/>
            </a:p>
          </p:txBody>
        </p:sp>
        <p:sp>
          <p:nvSpPr>
            <p:cNvPr id="31" name="Rectangle 30"/>
            <p:cNvSpPr/>
            <p:nvPr/>
          </p:nvSpPr>
          <p:spPr>
            <a:xfrm>
              <a:off x="386859" y="1903735"/>
              <a:ext cx="2110154" cy="2129814"/>
            </a:xfrm>
            <a:prstGeom prst="rect">
              <a:avLst/>
            </a:prstGeom>
          </p:spPr>
          <p:txBody>
            <a:bodyPr wrap="square">
              <a:spAutoFit/>
            </a:bodyPr>
            <a:lstStyle/>
            <a:p>
              <a:pPr algn="ctr"/>
              <a:r>
                <a:rPr lang="en-US" sz="1600" dirty="0">
                  <a:solidFill>
                    <a:schemeClr val="accent2"/>
                  </a:solidFill>
                </a:rPr>
                <a:t>How fast is a sequential </a:t>
              </a:r>
              <a:r>
                <a:rPr lang="en-US" sz="1600" dirty="0" smtClean="0">
                  <a:solidFill>
                    <a:schemeClr val="accent2"/>
                  </a:solidFill>
                </a:rPr>
                <a:t>data </a:t>
              </a:r>
              <a:r>
                <a:rPr lang="en-US" sz="1600" dirty="0">
                  <a:solidFill>
                    <a:schemeClr val="accent2"/>
                  </a:solidFill>
                </a:rPr>
                <a:t>transfer?</a:t>
              </a:r>
            </a:p>
            <a:p>
              <a:pPr marL="228600" lvl="2" indent="-114300">
                <a:spcBef>
                  <a:spcPts val="600"/>
                </a:spcBef>
                <a:spcAft>
                  <a:spcPts val="600"/>
                </a:spcAft>
                <a:buFont typeface="Arial"/>
                <a:buChar char="•"/>
              </a:pPr>
              <a:r>
                <a:rPr lang="en-US" sz="1200" i="1" dirty="0">
                  <a:solidFill>
                    <a:prstClr val="black"/>
                  </a:solidFill>
                  <a:latin typeface="Theinhardt Thin"/>
                </a:rPr>
                <a:t>15K SAS HDDs provide only ~250 MB/s</a:t>
              </a:r>
            </a:p>
            <a:p>
              <a:pPr marL="228600" lvl="2" indent="-114300">
                <a:spcBef>
                  <a:spcPct val="20000"/>
                </a:spcBef>
                <a:spcAft>
                  <a:spcPts val="600"/>
                </a:spcAft>
                <a:buFont typeface="Arial"/>
                <a:buChar char="•"/>
              </a:pPr>
              <a:r>
                <a:rPr lang="en-US" sz="1200" i="1" dirty="0">
                  <a:solidFill>
                    <a:prstClr val="black"/>
                  </a:solidFill>
                  <a:latin typeface="Theinhardt Thin"/>
                </a:rPr>
                <a:t>Intel SSD’s provide 2,800 MB/s (PCIe NVMe) or 500 MB/s (SATA</a:t>
              </a:r>
              <a:r>
                <a:rPr lang="en-US" sz="1200" i="1" dirty="0" smtClean="0">
                  <a:solidFill>
                    <a:prstClr val="black"/>
                  </a:solidFill>
                  <a:latin typeface="Theinhardt Thin"/>
                </a:rPr>
                <a:t>)</a:t>
              </a:r>
              <a:endParaRPr lang="en-US" sz="1200" i="1" dirty="0">
                <a:solidFill>
                  <a:prstClr val="black"/>
                </a:solidFill>
                <a:latin typeface="Theinhardt Thin"/>
              </a:endParaRPr>
            </a:p>
          </p:txBody>
        </p:sp>
      </p:grpSp>
      <p:grpSp>
        <p:nvGrpSpPr>
          <p:cNvPr id="32" name="Group 31"/>
          <p:cNvGrpSpPr/>
          <p:nvPr/>
        </p:nvGrpSpPr>
        <p:grpSpPr>
          <a:xfrm>
            <a:off x="4609817" y="1272059"/>
            <a:ext cx="2110154" cy="3679981"/>
            <a:chOff x="386861" y="1340427"/>
            <a:chExt cx="2110154" cy="3679981"/>
          </a:xfrm>
        </p:grpSpPr>
        <p:sp>
          <p:nvSpPr>
            <p:cNvPr id="33" name="Rectangle 32"/>
            <p:cNvSpPr/>
            <p:nvPr/>
          </p:nvSpPr>
          <p:spPr>
            <a:xfrm>
              <a:off x="386861" y="1439541"/>
              <a:ext cx="2110154" cy="3580867"/>
            </a:xfrm>
            <a:prstGeom prst="rect">
              <a:avLst/>
            </a:prstGeom>
            <a:solidFill>
              <a:schemeClr val="bg1"/>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86861" y="1340427"/>
              <a:ext cx="2110153" cy="45794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smtClean="0"/>
                <a:t>Consistency</a:t>
              </a:r>
              <a:endParaRPr lang="en-US" sz="2000" b="1" dirty="0"/>
            </a:p>
          </p:txBody>
        </p:sp>
        <p:sp>
          <p:nvSpPr>
            <p:cNvPr id="36" name="Rectangle 35"/>
            <p:cNvSpPr/>
            <p:nvPr/>
          </p:nvSpPr>
          <p:spPr>
            <a:xfrm>
              <a:off x="465989" y="1903735"/>
              <a:ext cx="2024676" cy="2200602"/>
            </a:xfrm>
            <a:prstGeom prst="rect">
              <a:avLst/>
            </a:prstGeom>
          </p:spPr>
          <p:txBody>
            <a:bodyPr wrap="square">
              <a:spAutoFit/>
            </a:bodyPr>
            <a:lstStyle/>
            <a:p>
              <a:pPr algn="ctr"/>
              <a:r>
                <a:rPr lang="en-US" sz="1600" dirty="0">
                  <a:solidFill>
                    <a:schemeClr val="accent4"/>
                  </a:solidFill>
                </a:rPr>
                <a:t>How often does </a:t>
              </a:r>
              <a:r>
                <a:rPr lang="en-US" sz="1600" dirty="0" smtClean="0">
                  <a:solidFill>
                    <a:schemeClr val="accent4"/>
                  </a:solidFill>
                </a:rPr>
                <a:t/>
              </a:r>
              <a:br>
                <a:rPr lang="en-US" sz="1600" dirty="0" smtClean="0">
                  <a:solidFill>
                    <a:schemeClr val="accent4"/>
                  </a:solidFill>
                </a:rPr>
              </a:br>
              <a:r>
                <a:rPr lang="en-US" sz="1600" dirty="0" smtClean="0">
                  <a:solidFill>
                    <a:schemeClr val="accent4"/>
                  </a:solidFill>
                </a:rPr>
                <a:t>a </a:t>
              </a:r>
              <a:r>
                <a:rPr lang="en-US" sz="1600" dirty="0">
                  <a:solidFill>
                    <a:schemeClr val="accent4"/>
                  </a:solidFill>
                </a:rPr>
                <a:t>drive perform </a:t>
              </a:r>
              <a:r>
                <a:rPr lang="en-US" sz="1600" dirty="0" smtClean="0">
                  <a:solidFill>
                    <a:schemeClr val="accent4"/>
                  </a:solidFill>
                </a:rPr>
                <a:t>at </a:t>
              </a:r>
              <a:br>
                <a:rPr lang="en-US" sz="1600" dirty="0" smtClean="0">
                  <a:solidFill>
                    <a:schemeClr val="accent4"/>
                  </a:solidFill>
                </a:rPr>
              </a:br>
              <a:r>
                <a:rPr lang="en-US" sz="1600" dirty="0" smtClean="0">
                  <a:solidFill>
                    <a:schemeClr val="accent4"/>
                  </a:solidFill>
                </a:rPr>
                <a:t>a </a:t>
              </a:r>
              <a:r>
                <a:rPr lang="en-US" sz="1600" dirty="0">
                  <a:solidFill>
                    <a:schemeClr val="accent4"/>
                  </a:solidFill>
                </a:rPr>
                <a:t>high rate</a:t>
              </a:r>
              <a:r>
                <a:rPr lang="en-US" sz="1600" dirty="0" smtClean="0">
                  <a:solidFill>
                    <a:schemeClr val="accent4"/>
                  </a:solidFill>
                </a:rPr>
                <a:t>?</a:t>
              </a:r>
              <a:endParaRPr lang="en-US" sz="1600" dirty="0">
                <a:solidFill>
                  <a:schemeClr val="accent4"/>
                </a:solidFill>
              </a:endParaRPr>
            </a:p>
            <a:p>
              <a:pPr marL="228600" lvl="2" indent="-114300">
                <a:spcBef>
                  <a:spcPts val="600"/>
                </a:spcBef>
                <a:spcAft>
                  <a:spcPts val="600"/>
                </a:spcAft>
                <a:buFont typeface="Arial"/>
                <a:buChar char="•"/>
              </a:pPr>
              <a:r>
                <a:rPr lang="en-US" sz="1200" i="1" dirty="0">
                  <a:solidFill>
                    <a:prstClr val="black"/>
                  </a:solidFill>
                  <a:latin typeface="Theinhardt Thin"/>
                </a:rPr>
                <a:t>Peak Performance not as important as consistent </a:t>
              </a:r>
              <a:r>
                <a:rPr lang="en-US" sz="1200" i="1" dirty="0" smtClean="0">
                  <a:solidFill>
                    <a:prstClr val="black"/>
                  </a:solidFill>
                  <a:latin typeface="Theinhardt Thin"/>
                </a:rPr>
                <a:t>performance since RAID systems perform at the speed of the lowest performing disk</a:t>
              </a:r>
              <a:endParaRPr lang="en-US" sz="1200" i="1" dirty="0">
                <a:solidFill>
                  <a:srgbClr val="0070C0"/>
                </a:solidFill>
                <a:latin typeface="Theinhardt Thin"/>
              </a:endParaRPr>
            </a:p>
          </p:txBody>
        </p:sp>
      </p:grpSp>
      <p:grpSp>
        <p:nvGrpSpPr>
          <p:cNvPr id="37" name="Group 36"/>
          <p:cNvGrpSpPr/>
          <p:nvPr/>
        </p:nvGrpSpPr>
        <p:grpSpPr>
          <a:xfrm>
            <a:off x="6807894" y="1272059"/>
            <a:ext cx="2110154" cy="3679981"/>
            <a:chOff x="386861" y="1340427"/>
            <a:chExt cx="2110154" cy="3679981"/>
          </a:xfrm>
        </p:grpSpPr>
        <p:sp>
          <p:nvSpPr>
            <p:cNvPr id="38" name="Rectangle 37"/>
            <p:cNvSpPr/>
            <p:nvPr/>
          </p:nvSpPr>
          <p:spPr>
            <a:xfrm>
              <a:off x="386861" y="1439541"/>
              <a:ext cx="2110154" cy="3580867"/>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386861" y="1340427"/>
              <a:ext cx="2110154" cy="45794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smtClean="0"/>
                <a:t>Reliability</a:t>
              </a:r>
              <a:endParaRPr lang="en-US" sz="2000" b="1" dirty="0"/>
            </a:p>
          </p:txBody>
        </p:sp>
        <p:sp>
          <p:nvSpPr>
            <p:cNvPr id="41" name="Rectangle 40"/>
            <p:cNvSpPr/>
            <p:nvPr/>
          </p:nvSpPr>
          <p:spPr>
            <a:xfrm>
              <a:off x="439612" y="1914431"/>
              <a:ext cx="1926153" cy="1985159"/>
            </a:xfrm>
            <a:prstGeom prst="rect">
              <a:avLst/>
            </a:prstGeom>
          </p:spPr>
          <p:txBody>
            <a:bodyPr wrap="square">
              <a:spAutoFit/>
            </a:bodyPr>
            <a:lstStyle/>
            <a:p>
              <a:pPr algn="ctr"/>
              <a:r>
                <a:rPr lang="en-US" sz="1600" dirty="0">
                  <a:solidFill>
                    <a:schemeClr val="accent6"/>
                  </a:solidFill>
                </a:rPr>
                <a:t>What data protection features are included</a:t>
              </a:r>
              <a:r>
                <a:rPr lang="en-US" sz="1600" dirty="0" smtClean="0">
                  <a:solidFill>
                    <a:schemeClr val="accent6"/>
                  </a:solidFill>
                </a:rPr>
                <a:t>?</a:t>
              </a:r>
              <a:endParaRPr lang="en-US" sz="1600" dirty="0">
                <a:solidFill>
                  <a:schemeClr val="accent6"/>
                </a:solidFill>
              </a:endParaRPr>
            </a:p>
            <a:p>
              <a:pPr marL="230188" lvl="0" indent="-119063">
                <a:spcBef>
                  <a:spcPts val="600"/>
                </a:spcBef>
                <a:spcAft>
                  <a:spcPts val="600"/>
                </a:spcAft>
                <a:buFont typeface="Arial" panose="020B0604020202020204" pitchFamily="34" charset="0"/>
                <a:buChar char="•"/>
              </a:pPr>
              <a:r>
                <a:rPr lang="en-US" sz="1200" i="1" dirty="0">
                  <a:solidFill>
                    <a:prstClr val="black"/>
                  </a:solidFill>
                  <a:latin typeface="Theinhardt Thin"/>
                </a:rPr>
                <a:t>End-to-end data protection &amp; power-loss protection </a:t>
              </a:r>
              <a:r>
                <a:rPr lang="en-US" sz="1200" i="1" dirty="0" smtClean="0">
                  <a:solidFill>
                    <a:prstClr val="black"/>
                  </a:solidFill>
                  <a:latin typeface="Theinhardt Thin"/>
                </a:rPr>
                <a:t>features</a:t>
              </a:r>
            </a:p>
            <a:p>
              <a:pPr marL="230188" lvl="0" indent="-119063">
                <a:spcBef>
                  <a:spcPts val="600"/>
                </a:spcBef>
                <a:spcAft>
                  <a:spcPts val="600"/>
                </a:spcAft>
                <a:buFont typeface="Arial" panose="020B0604020202020204" pitchFamily="34" charset="0"/>
                <a:buChar char="•"/>
              </a:pPr>
              <a:r>
                <a:rPr lang="en-US" sz="1200" i="1" dirty="0" smtClean="0">
                  <a:solidFill>
                    <a:prstClr val="black"/>
                  </a:solidFill>
                  <a:latin typeface="Theinhardt Thin"/>
                </a:rPr>
                <a:t>Error Correction</a:t>
              </a:r>
              <a:endParaRPr lang="en-US" sz="1200" i="1" dirty="0">
                <a:solidFill>
                  <a:prstClr val="black"/>
                </a:solidFill>
                <a:latin typeface="Theinhardt Thin"/>
              </a:endParaRPr>
            </a:p>
          </p:txBody>
        </p:sp>
      </p:grpSp>
      <p:sp>
        <p:nvSpPr>
          <p:cNvPr id="3" name="TextBox 2"/>
          <p:cNvSpPr txBox="1"/>
          <p:nvPr/>
        </p:nvSpPr>
        <p:spPr>
          <a:xfrm>
            <a:off x="339181" y="3965180"/>
            <a:ext cx="1947041" cy="461665"/>
          </a:xfrm>
          <a:prstGeom prst="rect">
            <a:avLst/>
          </a:prstGeom>
          <a:noFill/>
        </p:spPr>
        <p:txBody>
          <a:bodyPr wrap="square" rtlCol="0">
            <a:spAutoFit/>
          </a:bodyPr>
          <a:lstStyle/>
          <a:p>
            <a:pPr marL="114300" lvl="2">
              <a:spcAft>
                <a:spcPts val="600"/>
              </a:spcAft>
            </a:pPr>
            <a:r>
              <a:rPr lang="en-US" sz="1200" dirty="0">
                <a:solidFill>
                  <a:srgbClr val="0070C0"/>
                </a:solidFill>
              </a:rPr>
              <a:t>Intel SSD’s provide 300 to 200X performance!</a:t>
            </a:r>
          </a:p>
        </p:txBody>
      </p:sp>
      <p:sp>
        <p:nvSpPr>
          <p:cNvPr id="20" name="TextBox 19"/>
          <p:cNvSpPr txBox="1"/>
          <p:nvPr/>
        </p:nvSpPr>
        <p:spPr>
          <a:xfrm>
            <a:off x="2446908" y="3965181"/>
            <a:ext cx="2147762" cy="461665"/>
          </a:xfrm>
          <a:prstGeom prst="rect">
            <a:avLst/>
          </a:prstGeom>
          <a:noFill/>
        </p:spPr>
        <p:txBody>
          <a:bodyPr wrap="square" rtlCol="0">
            <a:spAutoFit/>
          </a:bodyPr>
          <a:lstStyle/>
          <a:p>
            <a:pPr marL="114300" lvl="2">
              <a:spcBef>
                <a:spcPct val="20000"/>
              </a:spcBef>
              <a:spcAft>
                <a:spcPts val="600"/>
              </a:spcAft>
            </a:pPr>
            <a:r>
              <a:rPr lang="en-US" sz="1200" i="1" dirty="0">
                <a:solidFill>
                  <a:srgbClr val="0070C0"/>
                </a:solidFill>
                <a:latin typeface="Theinhardt Thin"/>
              </a:rPr>
              <a:t>2-10X+ More throughput with Intel SSDs!</a:t>
            </a:r>
          </a:p>
        </p:txBody>
      </p:sp>
      <p:sp>
        <p:nvSpPr>
          <p:cNvPr id="21" name="TextBox 20"/>
          <p:cNvSpPr txBox="1"/>
          <p:nvPr/>
        </p:nvSpPr>
        <p:spPr>
          <a:xfrm>
            <a:off x="6839757" y="3965181"/>
            <a:ext cx="1947041" cy="830997"/>
          </a:xfrm>
          <a:prstGeom prst="rect">
            <a:avLst/>
          </a:prstGeom>
          <a:noFill/>
        </p:spPr>
        <p:txBody>
          <a:bodyPr wrap="square" rtlCol="0">
            <a:spAutoFit/>
          </a:bodyPr>
          <a:lstStyle/>
          <a:p>
            <a:pPr marL="111125" lvl="0">
              <a:spcBef>
                <a:spcPts val="600"/>
              </a:spcBef>
              <a:spcAft>
                <a:spcPts val="600"/>
              </a:spcAft>
            </a:pPr>
            <a:r>
              <a:rPr lang="en-US" sz="1200" i="1" dirty="0">
                <a:solidFill>
                  <a:srgbClr val="0070C0"/>
                </a:solidFill>
                <a:latin typeface="Theinhardt Thin"/>
              </a:rPr>
              <a:t>Intel SSDs reduce the probability of Silent Data Corruption to virtually 0%!</a:t>
            </a:r>
          </a:p>
        </p:txBody>
      </p:sp>
      <p:sp>
        <p:nvSpPr>
          <p:cNvPr id="22" name="TextBox 21"/>
          <p:cNvSpPr txBox="1"/>
          <p:nvPr/>
        </p:nvSpPr>
        <p:spPr>
          <a:xfrm>
            <a:off x="4601020" y="3965181"/>
            <a:ext cx="1947041" cy="830997"/>
          </a:xfrm>
          <a:prstGeom prst="rect">
            <a:avLst/>
          </a:prstGeom>
          <a:noFill/>
        </p:spPr>
        <p:txBody>
          <a:bodyPr wrap="square" rtlCol="0">
            <a:spAutoFit/>
          </a:bodyPr>
          <a:lstStyle/>
          <a:p>
            <a:pPr marL="114300" lvl="2">
              <a:spcBef>
                <a:spcPts val="600"/>
              </a:spcBef>
              <a:spcAft>
                <a:spcPts val="600"/>
              </a:spcAft>
            </a:pPr>
            <a:r>
              <a:rPr lang="en-US" sz="1200" i="1" dirty="0">
                <a:solidFill>
                  <a:srgbClr val="0070C0"/>
                </a:solidFill>
                <a:latin typeface="Theinhardt Thin"/>
              </a:rPr>
              <a:t>Intel SSDs provide maximum latencies of less than 500 µs, 99.9% of the time</a:t>
            </a:r>
          </a:p>
        </p:txBody>
      </p:sp>
    </p:spTree>
    <p:extLst>
      <p:ext uri="{BB962C8B-B14F-4D97-AF65-F5344CB8AC3E}">
        <p14:creationId xmlns:p14="http://schemas.microsoft.com/office/powerpoint/2010/main" val="3813078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a:t>
            </a:r>
            <a:r>
              <a:rPr lang="en-US" dirty="0"/>
              <a:t>SSDs </a:t>
            </a:r>
            <a:r>
              <a:rPr lang="en-US" dirty="0" smtClean="0"/>
              <a:t>Provide </a:t>
            </a:r>
            <a:r>
              <a:rPr lang="en-US" dirty="0"/>
              <a:t>HP and Lenovo </a:t>
            </a:r>
            <a:r>
              <a:rPr lang="en-US" dirty="0" smtClean="0"/>
              <a:t>Servers </a:t>
            </a:r>
            <a:r>
              <a:rPr lang="en-US" dirty="0"/>
              <a:t>with the </a:t>
            </a:r>
            <a:r>
              <a:rPr lang="en-US" dirty="0" smtClean="0"/>
              <a:t>Best Combination </a:t>
            </a:r>
            <a:r>
              <a:rPr lang="en-US" dirty="0"/>
              <a:t>of </a:t>
            </a:r>
            <a:r>
              <a:rPr lang="en-US" dirty="0" smtClean="0"/>
              <a:t>Performance</a:t>
            </a:r>
            <a:r>
              <a:rPr lang="en-US" dirty="0"/>
              <a:t>, </a:t>
            </a:r>
            <a:r>
              <a:rPr lang="en-US" dirty="0" smtClean="0"/>
              <a:t>Throughput</a:t>
            </a:r>
            <a:r>
              <a:rPr lang="en-US" dirty="0"/>
              <a:t>, and </a:t>
            </a:r>
            <a:r>
              <a:rPr lang="en-US" dirty="0" smtClean="0"/>
              <a:t>Reliability</a:t>
            </a:r>
            <a:r>
              <a:rPr lang="en-US"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9894053"/>
              </p:ext>
            </p:extLst>
          </p:nvPr>
        </p:nvGraphicFramePr>
        <p:xfrm>
          <a:off x="457200" y="1677924"/>
          <a:ext cx="8229600" cy="280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0056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arrow_template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arrow_template_16-9</Template>
  <TotalTime>1016</TotalTime>
  <Words>1243</Words>
  <Application>Microsoft Office PowerPoint</Application>
  <PresentationFormat>On-screen Show (16:9)</PresentationFormat>
  <Paragraphs>73</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arrow_template_16-9</vt:lpstr>
      <vt:lpstr>Opening the Door to IT Modernization− Selling Intel SSDs to replace HDDs</vt:lpstr>
      <vt:lpstr>Update Your Server’s Potential  with Intel Solid-State Disk Drives </vt:lpstr>
      <vt:lpstr>Different Technology, New Dynamics </vt:lpstr>
      <vt:lpstr>The “Big 4” for Selecting a Data Center Solid-State Drive</vt:lpstr>
      <vt:lpstr>Intel SSDs Provide HP and Lenovo Servers with the Best Combination of Performance, Throughput, and Reliability!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the Presentation</dc:title>
  <dc:creator>Megan Fassnacht</dc:creator>
  <cp:lastModifiedBy>Deepti Apte</cp:lastModifiedBy>
  <cp:revision>44</cp:revision>
  <dcterms:created xsi:type="dcterms:W3CDTF">2013-05-29T15:32:45Z</dcterms:created>
  <dcterms:modified xsi:type="dcterms:W3CDTF">2015-12-03T23:17:20Z</dcterms:modified>
</cp:coreProperties>
</file>