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63" r:id="rId2"/>
    <p:sldId id="265" r:id="rId3"/>
    <p:sldId id="277" r:id="rId4"/>
    <p:sldId id="279" r:id="rId5"/>
    <p:sldId id="278" r:id="rId6"/>
    <p:sldId id="269" r:id="rId7"/>
    <p:sldId id="270" r:id="rId8"/>
    <p:sldId id="271" r:id="rId9"/>
    <p:sldId id="276" r:id="rId10"/>
    <p:sldId id="273"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9" autoAdjust="0"/>
  </p:normalViewPr>
  <p:slideViewPr>
    <p:cSldViewPr snapToGrid="0" snapToObjects="1">
      <p:cViewPr>
        <p:scale>
          <a:sx n="93" d="100"/>
          <a:sy n="93" d="100"/>
        </p:scale>
        <p:origin x="-726" y="-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7169854909641E-2"/>
          <c:y val="0.18691541674561057"/>
          <c:w val="0.89004689680426385"/>
          <c:h val="0.6631185636825708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Sheet1!$A$1:$C$1</c:f>
              <c:strCache>
                <c:ptCount val="3"/>
                <c:pt idx="0">
                  <c:v>Legacy Server - HDD</c:v>
                </c:pt>
                <c:pt idx="1">
                  <c:v>ThinkServer RD 650 - SATA SSD</c:v>
                </c:pt>
                <c:pt idx="2">
                  <c:v>ThinkServer RD 650 - NVMe</c:v>
                </c:pt>
              </c:strCache>
            </c:strRef>
          </c:cat>
          <c:val>
            <c:numRef>
              <c:f>Sheet1!$A$2:$C$2</c:f>
              <c:numCache>
                <c:formatCode>General</c:formatCode>
                <c:ptCount val="3"/>
                <c:pt idx="0">
                  <c:v>3560.2</c:v>
                </c:pt>
                <c:pt idx="1">
                  <c:v>9524.799999999992</c:v>
                </c:pt>
                <c:pt idx="2">
                  <c:v>25062.1</c:v>
                </c:pt>
              </c:numCache>
            </c:numRef>
          </c:val>
        </c:ser>
        <c:dLbls>
          <c:showLegendKey val="0"/>
          <c:showVal val="0"/>
          <c:showCatName val="0"/>
          <c:showSerName val="0"/>
          <c:showPercent val="0"/>
          <c:showBubbleSize val="0"/>
        </c:dLbls>
        <c:gapWidth val="219"/>
        <c:overlap val="-27"/>
        <c:axId val="82061184"/>
        <c:axId val="82062720"/>
      </c:barChart>
      <c:catAx>
        <c:axId val="82061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62720"/>
        <c:crosses val="autoZero"/>
        <c:auto val="1"/>
        <c:lblAlgn val="ctr"/>
        <c:lblOffset val="100"/>
        <c:tickLblSkip val="1"/>
        <c:noMultiLvlLbl val="0"/>
      </c:catAx>
      <c:valAx>
        <c:axId val="820627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820611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image" Target="../media/image7.jp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image" Target="../media/image7.jp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E028B-EB45-408B-8BEB-20F9B302B404}"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B491319A-5DCC-44E5-81A1-BDD366727365}">
      <dgm:prSet custT="1"/>
      <dgm:spPr>
        <a:solidFill>
          <a:schemeClr val="accent2"/>
        </a:solidFill>
      </dgm:spPr>
      <dgm:t>
        <a:bodyPr/>
        <a:lstStyle/>
        <a:p>
          <a:r>
            <a:rPr lang="en-US" sz="1800" b="1" dirty="0" smtClean="0"/>
            <a:t>Fast Throughput</a:t>
          </a:r>
        </a:p>
        <a:p>
          <a:r>
            <a:rPr lang="en-US" sz="1400" dirty="0" smtClean="0"/>
            <a:t>Up to 2,800 MB/s sequential throughput</a:t>
          </a:r>
          <a:endParaRPr lang="en-US" sz="1400" dirty="0"/>
        </a:p>
      </dgm:t>
    </dgm:pt>
    <dgm:pt modelId="{5ADBD14D-8F41-4273-8F0E-E7A1BE6CC993}" type="parTrans" cxnId="{7B24BA86-CAFF-4204-9671-6D0E63638323}">
      <dgm:prSet/>
      <dgm:spPr/>
      <dgm:t>
        <a:bodyPr/>
        <a:lstStyle/>
        <a:p>
          <a:endParaRPr lang="en-US"/>
        </a:p>
      </dgm:t>
    </dgm:pt>
    <dgm:pt modelId="{5C877327-97F3-40D7-9F38-7E474FEB2444}" type="sibTrans" cxnId="{7B24BA86-CAFF-4204-9671-6D0E63638323}">
      <dgm:prSet/>
      <dgm:spPr/>
      <dgm:t>
        <a:bodyPr/>
        <a:lstStyle/>
        <a:p>
          <a:endParaRPr lang="en-US"/>
        </a:p>
      </dgm:t>
    </dgm:pt>
    <dgm:pt modelId="{E1CAE809-7F42-428B-B6A8-9C1E67451764}">
      <dgm:prSet custT="1"/>
      <dgm:spPr/>
      <dgm:t>
        <a:bodyPr/>
        <a:lstStyle/>
        <a:p>
          <a:r>
            <a:rPr lang="en-US" sz="1800" b="1" dirty="0" smtClean="0"/>
            <a:t>Outstanding Consistency</a:t>
          </a:r>
        </a:p>
        <a:p>
          <a:r>
            <a:rPr lang="en-US" sz="1400" dirty="0" smtClean="0"/>
            <a:t>Maximum latency of &lt;500 µs 99.9% of the time</a:t>
          </a:r>
          <a:endParaRPr lang="en-US" sz="1400" dirty="0"/>
        </a:p>
      </dgm:t>
    </dgm:pt>
    <dgm:pt modelId="{A66E3BD2-D67F-41BB-B76F-428B0A818401}" type="parTrans" cxnId="{1C43D346-EBEC-497A-BF96-5F0FCB0B31DD}">
      <dgm:prSet/>
      <dgm:spPr/>
      <dgm:t>
        <a:bodyPr/>
        <a:lstStyle/>
        <a:p>
          <a:endParaRPr lang="en-US"/>
        </a:p>
      </dgm:t>
    </dgm:pt>
    <dgm:pt modelId="{7BB9003A-D1AD-4E18-9389-85B4EFD9C629}" type="sibTrans" cxnId="{1C43D346-EBEC-497A-BF96-5F0FCB0B31DD}">
      <dgm:prSet/>
      <dgm:spPr/>
      <dgm:t>
        <a:bodyPr/>
        <a:lstStyle/>
        <a:p>
          <a:endParaRPr lang="en-US"/>
        </a:p>
      </dgm:t>
    </dgm:pt>
    <dgm:pt modelId="{ED718A74-7CB9-4AC2-B478-CF4A1CE85476}">
      <dgm:prSet custT="1"/>
      <dgm:spPr>
        <a:solidFill>
          <a:schemeClr val="accent6"/>
        </a:solidFill>
      </dgm:spPr>
      <dgm:t>
        <a:bodyPr/>
        <a:lstStyle/>
        <a:p>
          <a:r>
            <a:rPr lang="en-US" sz="1800" b="1" dirty="0" smtClean="0"/>
            <a:t>Solid Reliability</a:t>
          </a:r>
        </a:p>
        <a:p>
          <a:r>
            <a:rPr lang="en-US" sz="1400" dirty="0" smtClean="0"/>
            <a:t>Virtually zero percent chance of Silent Data Corruption</a:t>
          </a:r>
          <a:endParaRPr lang="en-US" sz="1400" dirty="0"/>
        </a:p>
      </dgm:t>
    </dgm:pt>
    <dgm:pt modelId="{14B148E4-FC36-4D84-A982-BCAF9B66163A}" type="parTrans" cxnId="{4C7D69AF-CE57-419D-962A-447F2821E7CA}">
      <dgm:prSet/>
      <dgm:spPr/>
      <dgm:t>
        <a:bodyPr/>
        <a:lstStyle/>
        <a:p>
          <a:endParaRPr lang="en-US"/>
        </a:p>
      </dgm:t>
    </dgm:pt>
    <dgm:pt modelId="{6F75DB6A-7497-4CF4-88B3-4AE1F716A0D2}" type="sibTrans" cxnId="{4C7D69AF-CE57-419D-962A-447F2821E7CA}">
      <dgm:prSet/>
      <dgm:spPr/>
      <dgm:t>
        <a:bodyPr/>
        <a:lstStyle/>
        <a:p>
          <a:endParaRPr lang="en-US"/>
        </a:p>
      </dgm:t>
    </dgm:pt>
    <dgm:pt modelId="{C90A8D49-4E1C-42ED-B30E-25EE189BC058}">
      <dgm:prSet phldrT="[Text]" custT="1"/>
      <dgm:spPr>
        <a:solidFill>
          <a:schemeClr val="accent1"/>
        </a:solidFill>
      </dgm:spPr>
      <dgm:t>
        <a:bodyPr/>
        <a:lstStyle/>
        <a:p>
          <a:r>
            <a:rPr lang="en-US" sz="1800" b="1" dirty="0" smtClean="0"/>
            <a:t>Extreme Performance</a:t>
          </a:r>
        </a:p>
        <a:p>
          <a:r>
            <a:rPr lang="en-US" sz="1400" dirty="0" smtClean="0"/>
            <a:t>Up to 460,000 random IOPS</a:t>
          </a:r>
          <a:endParaRPr lang="en-US" sz="1400" dirty="0"/>
        </a:p>
      </dgm:t>
    </dgm:pt>
    <dgm:pt modelId="{D6DA0C85-2287-4BA9-90A7-F4D34B5EBA62}" type="sibTrans" cxnId="{76BF2F60-C73E-4CE3-BFDE-AA59FC0FD600}">
      <dgm:prSet/>
      <dgm:spPr/>
      <dgm:t>
        <a:bodyPr/>
        <a:lstStyle/>
        <a:p>
          <a:endParaRPr lang="en-US"/>
        </a:p>
      </dgm:t>
    </dgm:pt>
    <dgm:pt modelId="{C5524D01-20CB-4781-BB70-ECD185711BE9}" type="parTrans" cxnId="{76BF2F60-C73E-4CE3-BFDE-AA59FC0FD600}">
      <dgm:prSet/>
      <dgm:spPr/>
      <dgm:t>
        <a:bodyPr/>
        <a:lstStyle/>
        <a:p>
          <a:endParaRPr lang="en-US"/>
        </a:p>
      </dgm:t>
    </dgm:pt>
    <dgm:pt modelId="{76621894-B36D-44F7-98F5-85F0CCAE6375}" type="pres">
      <dgm:prSet presAssocID="{F8EE028B-EB45-408B-8BEB-20F9B302B404}" presName="Name0" presStyleCnt="0">
        <dgm:presLayoutVars>
          <dgm:dir/>
          <dgm:resizeHandles val="exact"/>
        </dgm:presLayoutVars>
      </dgm:prSet>
      <dgm:spPr/>
      <dgm:t>
        <a:bodyPr/>
        <a:lstStyle/>
        <a:p>
          <a:endParaRPr lang="en-US"/>
        </a:p>
      </dgm:t>
    </dgm:pt>
    <dgm:pt modelId="{B5FFDB4E-071E-49B0-B8AF-7838DC64EAD5}" type="pres">
      <dgm:prSet presAssocID="{F8EE028B-EB45-408B-8BEB-20F9B302B404}" presName="fgShape" presStyleLbl="fgShp" presStyleIdx="0" presStyleCnt="1" custScaleX="108696" custLinFactNeighborX="-6038" custLinFactNeighborY="17779"/>
      <dgm:spPr>
        <a:prstGeom prst="rightArrow">
          <a:avLst/>
        </a:prstGeom>
        <a:solidFill>
          <a:schemeClr val="bg1">
            <a:lumMod val="85000"/>
          </a:schemeClr>
        </a:solidFill>
      </dgm:spPr>
    </dgm:pt>
    <dgm:pt modelId="{D7B614EB-7E03-4AF1-A498-FD4C38DF500C}" type="pres">
      <dgm:prSet presAssocID="{F8EE028B-EB45-408B-8BEB-20F9B302B404}" presName="linComp" presStyleCnt="0"/>
      <dgm:spPr/>
    </dgm:pt>
    <dgm:pt modelId="{B9F5F11D-EEF0-4591-8954-4D7A1AF51C30}" type="pres">
      <dgm:prSet presAssocID="{C90A8D49-4E1C-42ED-B30E-25EE189BC058}" presName="compNode" presStyleCnt="0"/>
      <dgm:spPr/>
    </dgm:pt>
    <dgm:pt modelId="{9D7C868C-B6F8-4CD2-9DA7-BCB02C0DA6AF}" type="pres">
      <dgm:prSet presAssocID="{C90A8D49-4E1C-42ED-B30E-25EE189BC058}" presName="bkgdShape" presStyleLbl="node1" presStyleIdx="0" presStyleCnt="4"/>
      <dgm:spPr/>
      <dgm:t>
        <a:bodyPr/>
        <a:lstStyle/>
        <a:p>
          <a:endParaRPr lang="en-US"/>
        </a:p>
      </dgm:t>
    </dgm:pt>
    <dgm:pt modelId="{EFA0B7A8-2600-4B7E-9916-C0930199D176}" type="pres">
      <dgm:prSet presAssocID="{C90A8D49-4E1C-42ED-B30E-25EE189BC058}" presName="nodeTx" presStyleLbl="node1" presStyleIdx="0" presStyleCnt="4">
        <dgm:presLayoutVars>
          <dgm:bulletEnabled val="1"/>
        </dgm:presLayoutVars>
      </dgm:prSet>
      <dgm:spPr/>
      <dgm:t>
        <a:bodyPr/>
        <a:lstStyle/>
        <a:p>
          <a:endParaRPr lang="en-US"/>
        </a:p>
      </dgm:t>
    </dgm:pt>
    <dgm:pt modelId="{E5A0DC99-B07D-45BF-9C48-A5CB2FCD860D}" type="pres">
      <dgm:prSet presAssocID="{C90A8D49-4E1C-42ED-B30E-25EE189BC058}" presName="invisiNode" presStyleLbl="node1" presStyleIdx="0" presStyleCnt="4"/>
      <dgm:spPr/>
    </dgm:pt>
    <dgm:pt modelId="{8E32377A-5041-491F-8A06-A16708321C98}" type="pres">
      <dgm:prSet presAssocID="{C90A8D49-4E1C-42ED-B30E-25EE189BC058}" presName="imagNode" presStyleLbl="fgImgPlace1" presStyleIdx="0" presStyleCnt="4" custLinFactNeighborY="-10714"/>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6F5685E9-EDA1-4A7A-859B-04DB5A621178}" type="pres">
      <dgm:prSet presAssocID="{D6DA0C85-2287-4BA9-90A7-F4D34B5EBA62}" presName="sibTrans" presStyleLbl="sibTrans2D1" presStyleIdx="0" presStyleCnt="0"/>
      <dgm:spPr/>
      <dgm:t>
        <a:bodyPr/>
        <a:lstStyle/>
        <a:p>
          <a:endParaRPr lang="en-US"/>
        </a:p>
      </dgm:t>
    </dgm:pt>
    <dgm:pt modelId="{0FB74DD4-58C8-477B-B753-193C27B7F185}" type="pres">
      <dgm:prSet presAssocID="{B491319A-5DCC-44E5-81A1-BDD366727365}" presName="compNode" presStyleCnt="0"/>
      <dgm:spPr/>
    </dgm:pt>
    <dgm:pt modelId="{AA1E5578-D5B7-4BC5-AA4F-6B0349B0F729}" type="pres">
      <dgm:prSet presAssocID="{B491319A-5DCC-44E5-81A1-BDD366727365}" presName="bkgdShape" presStyleLbl="node1" presStyleIdx="1" presStyleCnt="4"/>
      <dgm:spPr/>
      <dgm:t>
        <a:bodyPr/>
        <a:lstStyle/>
        <a:p>
          <a:endParaRPr lang="en-US"/>
        </a:p>
      </dgm:t>
    </dgm:pt>
    <dgm:pt modelId="{981B6579-BC14-41E7-9D2E-3EDBFB6BFFD3}" type="pres">
      <dgm:prSet presAssocID="{B491319A-5DCC-44E5-81A1-BDD366727365}" presName="nodeTx" presStyleLbl="node1" presStyleIdx="1" presStyleCnt="4">
        <dgm:presLayoutVars>
          <dgm:bulletEnabled val="1"/>
        </dgm:presLayoutVars>
      </dgm:prSet>
      <dgm:spPr/>
      <dgm:t>
        <a:bodyPr/>
        <a:lstStyle/>
        <a:p>
          <a:endParaRPr lang="en-US"/>
        </a:p>
      </dgm:t>
    </dgm:pt>
    <dgm:pt modelId="{BB70C8D4-10B2-4D14-9A14-DE502F5AD9DB}" type="pres">
      <dgm:prSet presAssocID="{B491319A-5DCC-44E5-81A1-BDD366727365}" presName="invisiNode" presStyleLbl="node1" presStyleIdx="1" presStyleCnt="4"/>
      <dgm:spPr/>
    </dgm:pt>
    <dgm:pt modelId="{30623E91-7762-4BA3-A132-717F227AC169}" type="pres">
      <dgm:prSet presAssocID="{B491319A-5DCC-44E5-81A1-BDD366727365}" presName="imagNode" presStyleLbl="fgImgPlace1" presStyleIdx="1" presStyleCnt="4" custLinFactNeighborY="-10714"/>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E5FF8DE5-135B-4F87-B610-7A7CB8C53FDD}" type="pres">
      <dgm:prSet presAssocID="{5C877327-97F3-40D7-9F38-7E474FEB2444}" presName="sibTrans" presStyleLbl="sibTrans2D1" presStyleIdx="0" presStyleCnt="0"/>
      <dgm:spPr/>
      <dgm:t>
        <a:bodyPr/>
        <a:lstStyle/>
        <a:p>
          <a:endParaRPr lang="en-US"/>
        </a:p>
      </dgm:t>
    </dgm:pt>
    <dgm:pt modelId="{8C572F21-D41D-4F3D-A36E-1D509526B8C9}" type="pres">
      <dgm:prSet presAssocID="{E1CAE809-7F42-428B-B6A8-9C1E67451764}" presName="compNode" presStyleCnt="0"/>
      <dgm:spPr/>
    </dgm:pt>
    <dgm:pt modelId="{513FC91B-4C99-4F89-9A49-67BA675FF640}" type="pres">
      <dgm:prSet presAssocID="{E1CAE809-7F42-428B-B6A8-9C1E67451764}" presName="bkgdShape" presStyleLbl="node1" presStyleIdx="2" presStyleCnt="4"/>
      <dgm:spPr/>
      <dgm:t>
        <a:bodyPr/>
        <a:lstStyle/>
        <a:p>
          <a:endParaRPr lang="en-US"/>
        </a:p>
      </dgm:t>
    </dgm:pt>
    <dgm:pt modelId="{9E97F619-4DAC-424F-9FBC-AF60BF5ADE9C}" type="pres">
      <dgm:prSet presAssocID="{E1CAE809-7F42-428B-B6A8-9C1E67451764}" presName="nodeTx" presStyleLbl="node1" presStyleIdx="2" presStyleCnt="4">
        <dgm:presLayoutVars>
          <dgm:bulletEnabled val="1"/>
        </dgm:presLayoutVars>
      </dgm:prSet>
      <dgm:spPr/>
      <dgm:t>
        <a:bodyPr/>
        <a:lstStyle/>
        <a:p>
          <a:endParaRPr lang="en-US"/>
        </a:p>
      </dgm:t>
    </dgm:pt>
    <dgm:pt modelId="{4FB44EFC-7D1B-4A99-9AC4-7AEEC4EDA07F}" type="pres">
      <dgm:prSet presAssocID="{E1CAE809-7F42-428B-B6A8-9C1E67451764}" presName="invisiNode" presStyleLbl="node1" presStyleIdx="2" presStyleCnt="4"/>
      <dgm:spPr/>
    </dgm:pt>
    <dgm:pt modelId="{A7ED766F-34CD-4474-AEC0-06CE707D1A37}" type="pres">
      <dgm:prSet presAssocID="{E1CAE809-7F42-428B-B6A8-9C1E67451764}" presName="imagNode" presStyleLbl="fgImgPlace1" presStyleIdx="2" presStyleCnt="4" custLinFactNeighborY="-10714"/>
      <dgm:spPr>
        <a:blipFill>
          <a:blip xmlns:r="http://schemas.openxmlformats.org/officeDocument/2006/relationships" r:embed="rId3">
            <a:extLst>
              <a:ext uri="{28A0092B-C50C-407E-A947-70E740481C1C}">
                <a14:useLocalDpi xmlns:a14="http://schemas.microsoft.com/office/drawing/2010/main" val="0"/>
              </a:ext>
            </a:extLst>
          </a:blip>
          <a:srcRect/>
          <a:stretch>
            <a:fillRect l="-61000" r="-61000"/>
          </a:stretch>
        </a:blipFill>
      </dgm:spPr>
      <dgm:t>
        <a:bodyPr/>
        <a:lstStyle/>
        <a:p>
          <a:endParaRPr lang="en-US"/>
        </a:p>
      </dgm:t>
    </dgm:pt>
    <dgm:pt modelId="{F72820D9-12D6-4364-BBF3-397FA7D19D33}" type="pres">
      <dgm:prSet presAssocID="{7BB9003A-D1AD-4E18-9389-85B4EFD9C629}" presName="sibTrans" presStyleLbl="sibTrans2D1" presStyleIdx="0" presStyleCnt="0"/>
      <dgm:spPr/>
      <dgm:t>
        <a:bodyPr/>
        <a:lstStyle/>
        <a:p>
          <a:endParaRPr lang="en-US"/>
        </a:p>
      </dgm:t>
    </dgm:pt>
    <dgm:pt modelId="{554359D1-7280-4439-B11E-7EACDA694EFF}" type="pres">
      <dgm:prSet presAssocID="{ED718A74-7CB9-4AC2-B478-CF4A1CE85476}" presName="compNode" presStyleCnt="0"/>
      <dgm:spPr/>
    </dgm:pt>
    <dgm:pt modelId="{91BE4379-B9A4-4646-B410-E26E6F27DE98}" type="pres">
      <dgm:prSet presAssocID="{ED718A74-7CB9-4AC2-B478-CF4A1CE85476}" presName="bkgdShape" presStyleLbl="node1" presStyleIdx="3" presStyleCnt="4"/>
      <dgm:spPr/>
      <dgm:t>
        <a:bodyPr/>
        <a:lstStyle/>
        <a:p>
          <a:endParaRPr lang="en-US"/>
        </a:p>
      </dgm:t>
    </dgm:pt>
    <dgm:pt modelId="{03A3CBD8-CEC6-41DF-973D-FAA4B8BDEFA5}" type="pres">
      <dgm:prSet presAssocID="{ED718A74-7CB9-4AC2-B478-CF4A1CE85476}" presName="nodeTx" presStyleLbl="node1" presStyleIdx="3" presStyleCnt="4">
        <dgm:presLayoutVars>
          <dgm:bulletEnabled val="1"/>
        </dgm:presLayoutVars>
      </dgm:prSet>
      <dgm:spPr/>
      <dgm:t>
        <a:bodyPr/>
        <a:lstStyle/>
        <a:p>
          <a:endParaRPr lang="en-US"/>
        </a:p>
      </dgm:t>
    </dgm:pt>
    <dgm:pt modelId="{FACD3926-F4FC-4BD7-B38E-805004182986}" type="pres">
      <dgm:prSet presAssocID="{ED718A74-7CB9-4AC2-B478-CF4A1CE85476}" presName="invisiNode" presStyleLbl="node1" presStyleIdx="3" presStyleCnt="4"/>
      <dgm:spPr/>
    </dgm:pt>
    <dgm:pt modelId="{C68939A2-ABC3-4B0C-B82B-067E6FB9C37D}" type="pres">
      <dgm:prSet presAssocID="{ED718A74-7CB9-4AC2-B478-CF4A1CE85476}" presName="imagNode" presStyleLbl="fgImgPlace1" presStyleIdx="3" presStyleCnt="4" custLinFactNeighborY="-10714"/>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dgm:spPr>
      <dgm:t>
        <a:bodyPr/>
        <a:lstStyle/>
        <a:p>
          <a:endParaRPr lang="en-US"/>
        </a:p>
      </dgm:t>
    </dgm:pt>
  </dgm:ptLst>
  <dgm:cxnLst>
    <dgm:cxn modelId="{182C6D14-7BDB-4F09-B39A-BE49F3C515B1}" type="presOf" srcId="{7BB9003A-D1AD-4E18-9389-85B4EFD9C629}" destId="{F72820D9-12D6-4364-BBF3-397FA7D19D33}" srcOrd="0" destOrd="0" presId="urn:microsoft.com/office/officeart/2005/8/layout/hList7"/>
    <dgm:cxn modelId="{703B80E8-3386-467E-AC34-3138CBE36C99}" type="presOf" srcId="{ED718A74-7CB9-4AC2-B478-CF4A1CE85476}" destId="{03A3CBD8-CEC6-41DF-973D-FAA4B8BDEFA5}" srcOrd="1" destOrd="0" presId="urn:microsoft.com/office/officeart/2005/8/layout/hList7"/>
    <dgm:cxn modelId="{783AC790-3DDA-41A7-B38F-2420DE2F1544}" type="presOf" srcId="{E1CAE809-7F42-428B-B6A8-9C1E67451764}" destId="{513FC91B-4C99-4F89-9A49-67BA675FF640}" srcOrd="0" destOrd="0" presId="urn:microsoft.com/office/officeart/2005/8/layout/hList7"/>
    <dgm:cxn modelId="{30D24A01-663A-4D51-B635-0437B69A29B9}" type="presOf" srcId="{C90A8D49-4E1C-42ED-B30E-25EE189BC058}" destId="{9D7C868C-B6F8-4CD2-9DA7-BCB02C0DA6AF}" srcOrd="0" destOrd="0" presId="urn:microsoft.com/office/officeart/2005/8/layout/hList7"/>
    <dgm:cxn modelId="{9BB9A470-D6F3-4288-891F-2CCA07475B04}" type="presOf" srcId="{F8EE028B-EB45-408B-8BEB-20F9B302B404}" destId="{76621894-B36D-44F7-98F5-85F0CCAE6375}" srcOrd="0" destOrd="0" presId="urn:microsoft.com/office/officeart/2005/8/layout/hList7"/>
    <dgm:cxn modelId="{A6253894-8973-40E0-A4E4-CF9FD5C74A5E}" type="presOf" srcId="{E1CAE809-7F42-428B-B6A8-9C1E67451764}" destId="{9E97F619-4DAC-424F-9FBC-AF60BF5ADE9C}" srcOrd="1" destOrd="0" presId="urn:microsoft.com/office/officeart/2005/8/layout/hList7"/>
    <dgm:cxn modelId="{4C7D69AF-CE57-419D-962A-447F2821E7CA}" srcId="{F8EE028B-EB45-408B-8BEB-20F9B302B404}" destId="{ED718A74-7CB9-4AC2-B478-CF4A1CE85476}" srcOrd="3" destOrd="0" parTransId="{14B148E4-FC36-4D84-A982-BCAF9B66163A}" sibTransId="{6F75DB6A-7497-4CF4-88B3-4AE1F716A0D2}"/>
    <dgm:cxn modelId="{C8999F03-FAD9-4740-A6C2-1C5CC0A78989}" type="presOf" srcId="{D6DA0C85-2287-4BA9-90A7-F4D34B5EBA62}" destId="{6F5685E9-EDA1-4A7A-859B-04DB5A621178}" srcOrd="0" destOrd="0" presId="urn:microsoft.com/office/officeart/2005/8/layout/hList7"/>
    <dgm:cxn modelId="{EC12478C-749E-454E-9FC9-5130534A56ED}" type="presOf" srcId="{B491319A-5DCC-44E5-81A1-BDD366727365}" destId="{AA1E5578-D5B7-4BC5-AA4F-6B0349B0F729}" srcOrd="0" destOrd="0" presId="urn:microsoft.com/office/officeart/2005/8/layout/hList7"/>
    <dgm:cxn modelId="{4995FCB5-ADAC-4C7F-AC51-68599AF67042}" type="presOf" srcId="{C90A8D49-4E1C-42ED-B30E-25EE189BC058}" destId="{EFA0B7A8-2600-4B7E-9916-C0930199D176}" srcOrd="1" destOrd="0" presId="urn:microsoft.com/office/officeart/2005/8/layout/hList7"/>
    <dgm:cxn modelId="{DBC6180A-63F4-42C6-AE3E-7A5E8EE93204}" type="presOf" srcId="{5C877327-97F3-40D7-9F38-7E474FEB2444}" destId="{E5FF8DE5-135B-4F87-B610-7A7CB8C53FDD}" srcOrd="0" destOrd="0" presId="urn:microsoft.com/office/officeart/2005/8/layout/hList7"/>
    <dgm:cxn modelId="{1C43D346-EBEC-497A-BF96-5F0FCB0B31DD}" srcId="{F8EE028B-EB45-408B-8BEB-20F9B302B404}" destId="{E1CAE809-7F42-428B-B6A8-9C1E67451764}" srcOrd="2" destOrd="0" parTransId="{A66E3BD2-D67F-41BB-B76F-428B0A818401}" sibTransId="{7BB9003A-D1AD-4E18-9389-85B4EFD9C629}"/>
    <dgm:cxn modelId="{76BF2F60-C73E-4CE3-BFDE-AA59FC0FD600}" srcId="{F8EE028B-EB45-408B-8BEB-20F9B302B404}" destId="{C90A8D49-4E1C-42ED-B30E-25EE189BC058}" srcOrd="0" destOrd="0" parTransId="{C5524D01-20CB-4781-BB70-ECD185711BE9}" sibTransId="{D6DA0C85-2287-4BA9-90A7-F4D34B5EBA62}"/>
    <dgm:cxn modelId="{50D9AE47-6C1A-4EEC-B6DC-FF6F87DD2AC5}" type="presOf" srcId="{B491319A-5DCC-44E5-81A1-BDD366727365}" destId="{981B6579-BC14-41E7-9D2E-3EDBFB6BFFD3}" srcOrd="1" destOrd="0" presId="urn:microsoft.com/office/officeart/2005/8/layout/hList7"/>
    <dgm:cxn modelId="{9D377008-72D1-443D-92B6-7639E14F7EE3}" type="presOf" srcId="{ED718A74-7CB9-4AC2-B478-CF4A1CE85476}" destId="{91BE4379-B9A4-4646-B410-E26E6F27DE98}" srcOrd="0" destOrd="0" presId="urn:microsoft.com/office/officeart/2005/8/layout/hList7"/>
    <dgm:cxn modelId="{7B24BA86-CAFF-4204-9671-6D0E63638323}" srcId="{F8EE028B-EB45-408B-8BEB-20F9B302B404}" destId="{B491319A-5DCC-44E5-81A1-BDD366727365}" srcOrd="1" destOrd="0" parTransId="{5ADBD14D-8F41-4273-8F0E-E7A1BE6CC993}" sibTransId="{5C877327-97F3-40D7-9F38-7E474FEB2444}"/>
    <dgm:cxn modelId="{09B96A31-AC6F-4278-8D6B-028E14D33A2C}" type="presParOf" srcId="{76621894-B36D-44F7-98F5-85F0CCAE6375}" destId="{B5FFDB4E-071E-49B0-B8AF-7838DC64EAD5}" srcOrd="0" destOrd="0" presId="urn:microsoft.com/office/officeart/2005/8/layout/hList7"/>
    <dgm:cxn modelId="{385C3CD2-29D2-4548-87AC-9BFCA341487D}" type="presParOf" srcId="{76621894-B36D-44F7-98F5-85F0CCAE6375}" destId="{D7B614EB-7E03-4AF1-A498-FD4C38DF500C}" srcOrd="1" destOrd="0" presId="urn:microsoft.com/office/officeart/2005/8/layout/hList7"/>
    <dgm:cxn modelId="{D93779F1-C6B3-47FC-AC7F-D59C37E5B246}" type="presParOf" srcId="{D7B614EB-7E03-4AF1-A498-FD4C38DF500C}" destId="{B9F5F11D-EEF0-4591-8954-4D7A1AF51C30}" srcOrd="0" destOrd="0" presId="urn:microsoft.com/office/officeart/2005/8/layout/hList7"/>
    <dgm:cxn modelId="{7BF358DE-8445-4306-AC9D-E0018ADE2972}" type="presParOf" srcId="{B9F5F11D-EEF0-4591-8954-4D7A1AF51C30}" destId="{9D7C868C-B6F8-4CD2-9DA7-BCB02C0DA6AF}" srcOrd="0" destOrd="0" presId="urn:microsoft.com/office/officeart/2005/8/layout/hList7"/>
    <dgm:cxn modelId="{C8DD4A97-33C6-4CAB-AD29-C9C8C33AA026}" type="presParOf" srcId="{B9F5F11D-EEF0-4591-8954-4D7A1AF51C30}" destId="{EFA0B7A8-2600-4B7E-9916-C0930199D176}" srcOrd="1" destOrd="0" presId="urn:microsoft.com/office/officeart/2005/8/layout/hList7"/>
    <dgm:cxn modelId="{9004CE1D-6DD6-42EC-8B46-600FD8BFA994}" type="presParOf" srcId="{B9F5F11D-EEF0-4591-8954-4D7A1AF51C30}" destId="{E5A0DC99-B07D-45BF-9C48-A5CB2FCD860D}" srcOrd="2" destOrd="0" presId="urn:microsoft.com/office/officeart/2005/8/layout/hList7"/>
    <dgm:cxn modelId="{FD435B27-6118-4407-80F9-EDF4E7CE79AC}" type="presParOf" srcId="{B9F5F11D-EEF0-4591-8954-4D7A1AF51C30}" destId="{8E32377A-5041-491F-8A06-A16708321C98}" srcOrd="3" destOrd="0" presId="urn:microsoft.com/office/officeart/2005/8/layout/hList7"/>
    <dgm:cxn modelId="{26D08AD9-29E9-4B3F-8554-0D4CAF34044F}" type="presParOf" srcId="{D7B614EB-7E03-4AF1-A498-FD4C38DF500C}" destId="{6F5685E9-EDA1-4A7A-859B-04DB5A621178}" srcOrd="1" destOrd="0" presId="urn:microsoft.com/office/officeart/2005/8/layout/hList7"/>
    <dgm:cxn modelId="{98522ED5-CDBE-4DB3-997F-A15868C94CF9}" type="presParOf" srcId="{D7B614EB-7E03-4AF1-A498-FD4C38DF500C}" destId="{0FB74DD4-58C8-477B-B753-193C27B7F185}" srcOrd="2" destOrd="0" presId="urn:microsoft.com/office/officeart/2005/8/layout/hList7"/>
    <dgm:cxn modelId="{9DF58F3D-AB84-4BFB-8C56-C4E888E540B9}" type="presParOf" srcId="{0FB74DD4-58C8-477B-B753-193C27B7F185}" destId="{AA1E5578-D5B7-4BC5-AA4F-6B0349B0F729}" srcOrd="0" destOrd="0" presId="urn:microsoft.com/office/officeart/2005/8/layout/hList7"/>
    <dgm:cxn modelId="{4812E44B-A763-41CE-B6CE-8C26E39C9A17}" type="presParOf" srcId="{0FB74DD4-58C8-477B-B753-193C27B7F185}" destId="{981B6579-BC14-41E7-9D2E-3EDBFB6BFFD3}" srcOrd="1" destOrd="0" presId="urn:microsoft.com/office/officeart/2005/8/layout/hList7"/>
    <dgm:cxn modelId="{B7308C9B-B9B3-4348-B0BC-BA797233D611}" type="presParOf" srcId="{0FB74DD4-58C8-477B-B753-193C27B7F185}" destId="{BB70C8D4-10B2-4D14-9A14-DE502F5AD9DB}" srcOrd="2" destOrd="0" presId="urn:microsoft.com/office/officeart/2005/8/layout/hList7"/>
    <dgm:cxn modelId="{3B54FE68-1A2C-4A2B-9113-D8C034B32A6B}" type="presParOf" srcId="{0FB74DD4-58C8-477B-B753-193C27B7F185}" destId="{30623E91-7762-4BA3-A132-717F227AC169}" srcOrd="3" destOrd="0" presId="urn:microsoft.com/office/officeart/2005/8/layout/hList7"/>
    <dgm:cxn modelId="{0D779EAF-BE4B-4CFC-ABB8-842CC5A11105}" type="presParOf" srcId="{D7B614EB-7E03-4AF1-A498-FD4C38DF500C}" destId="{E5FF8DE5-135B-4F87-B610-7A7CB8C53FDD}" srcOrd="3" destOrd="0" presId="urn:microsoft.com/office/officeart/2005/8/layout/hList7"/>
    <dgm:cxn modelId="{20C199F8-DC47-4A7F-8257-520F2F1F06D3}" type="presParOf" srcId="{D7B614EB-7E03-4AF1-A498-FD4C38DF500C}" destId="{8C572F21-D41D-4F3D-A36E-1D509526B8C9}" srcOrd="4" destOrd="0" presId="urn:microsoft.com/office/officeart/2005/8/layout/hList7"/>
    <dgm:cxn modelId="{74339450-4161-4147-B200-5626322667F2}" type="presParOf" srcId="{8C572F21-D41D-4F3D-A36E-1D509526B8C9}" destId="{513FC91B-4C99-4F89-9A49-67BA675FF640}" srcOrd="0" destOrd="0" presId="urn:microsoft.com/office/officeart/2005/8/layout/hList7"/>
    <dgm:cxn modelId="{23891711-BCCD-49AE-BB0D-405E5693FBB4}" type="presParOf" srcId="{8C572F21-D41D-4F3D-A36E-1D509526B8C9}" destId="{9E97F619-4DAC-424F-9FBC-AF60BF5ADE9C}" srcOrd="1" destOrd="0" presId="urn:microsoft.com/office/officeart/2005/8/layout/hList7"/>
    <dgm:cxn modelId="{29ED4517-DC15-452D-8BE5-F0275374EA64}" type="presParOf" srcId="{8C572F21-D41D-4F3D-A36E-1D509526B8C9}" destId="{4FB44EFC-7D1B-4A99-9AC4-7AEEC4EDA07F}" srcOrd="2" destOrd="0" presId="urn:microsoft.com/office/officeart/2005/8/layout/hList7"/>
    <dgm:cxn modelId="{B6E0DCDD-AF71-4EF6-B397-445CA4F845EF}" type="presParOf" srcId="{8C572F21-D41D-4F3D-A36E-1D509526B8C9}" destId="{A7ED766F-34CD-4474-AEC0-06CE707D1A37}" srcOrd="3" destOrd="0" presId="urn:microsoft.com/office/officeart/2005/8/layout/hList7"/>
    <dgm:cxn modelId="{0947DE00-8B44-4595-80F5-4DD65F2A97DE}" type="presParOf" srcId="{D7B614EB-7E03-4AF1-A498-FD4C38DF500C}" destId="{F72820D9-12D6-4364-BBF3-397FA7D19D33}" srcOrd="5" destOrd="0" presId="urn:microsoft.com/office/officeart/2005/8/layout/hList7"/>
    <dgm:cxn modelId="{D1E46E56-E2F7-469B-9676-D8748F67DAE9}" type="presParOf" srcId="{D7B614EB-7E03-4AF1-A498-FD4C38DF500C}" destId="{554359D1-7280-4439-B11E-7EACDA694EFF}" srcOrd="6" destOrd="0" presId="urn:microsoft.com/office/officeart/2005/8/layout/hList7"/>
    <dgm:cxn modelId="{64460B68-9270-4A33-9C89-B39E085783A3}" type="presParOf" srcId="{554359D1-7280-4439-B11E-7EACDA694EFF}" destId="{91BE4379-B9A4-4646-B410-E26E6F27DE98}" srcOrd="0" destOrd="0" presId="urn:microsoft.com/office/officeart/2005/8/layout/hList7"/>
    <dgm:cxn modelId="{356EED98-7224-411C-9428-912F10E08BDF}" type="presParOf" srcId="{554359D1-7280-4439-B11E-7EACDA694EFF}" destId="{03A3CBD8-CEC6-41DF-973D-FAA4B8BDEFA5}" srcOrd="1" destOrd="0" presId="urn:microsoft.com/office/officeart/2005/8/layout/hList7"/>
    <dgm:cxn modelId="{F03CE6B6-D4EE-44C6-BDCB-A7BEB92E5FE9}" type="presParOf" srcId="{554359D1-7280-4439-B11E-7EACDA694EFF}" destId="{FACD3926-F4FC-4BD7-B38E-805004182986}" srcOrd="2" destOrd="0" presId="urn:microsoft.com/office/officeart/2005/8/layout/hList7"/>
    <dgm:cxn modelId="{4908774F-9856-4024-94BB-B0F7DCDC7571}" type="presParOf" srcId="{554359D1-7280-4439-B11E-7EACDA694EFF}" destId="{C68939A2-ABC3-4B0C-B82B-067E6FB9C37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C868C-B6F8-4CD2-9DA7-BCB02C0DA6AF}">
      <dsp:nvSpPr>
        <dsp:cNvPr id="0" name=""/>
        <dsp:cNvSpPr/>
      </dsp:nvSpPr>
      <dsp:spPr>
        <a:xfrm>
          <a:off x="1918" y="0"/>
          <a:ext cx="2011188" cy="280987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Extreme Performance</a:t>
          </a:r>
        </a:p>
        <a:p>
          <a:pPr lvl="0" algn="ctr" defTabSz="800100">
            <a:lnSpc>
              <a:spcPct val="90000"/>
            </a:lnSpc>
            <a:spcBef>
              <a:spcPct val="0"/>
            </a:spcBef>
            <a:spcAft>
              <a:spcPct val="35000"/>
            </a:spcAft>
          </a:pPr>
          <a:r>
            <a:rPr lang="en-US" sz="1400" kern="1200" dirty="0" smtClean="0"/>
            <a:t>Up to 460,000 random IOPS</a:t>
          </a:r>
          <a:endParaRPr lang="en-US" sz="1400" kern="1200" dirty="0"/>
        </a:p>
      </dsp:txBody>
      <dsp:txXfrm>
        <a:off x="1918" y="1123949"/>
        <a:ext cx="2011188" cy="1123949"/>
      </dsp:txXfrm>
    </dsp:sp>
    <dsp:sp modelId="{8E32377A-5041-491F-8A06-A16708321C98}">
      <dsp:nvSpPr>
        <dsp:cNvPr id="0" name=""/>
        <dsp:cNvSpPr/>
      </dsp:nvSpPr>
      <dsp:spPr>
        <a:xfrm>
          <a:off x="539669" y="68342"/>
          <a:ext cx="935688" cy="9356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1E5578-D5B7-4BC5-AA4F-6B0349B0F729}">
      <dsp:nvSpPr>
        <dsp:cNvPr id="0" name=""/>
        <dsp:cNvSpPr/>
      </dsp:nvSpPr>
      <dsp:spPr>
        <a:xfrm>
          <a:off x="2073443" y="0"/>
          <a:ext cx="2011188" cy="2809874"/>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Fast Throughput</a:t>
          </a:r>
        </a:p>
        <a:p>
          <a:pPr lvl="0" algn="ctr" defTabSz="800100">
            <a:lnSpc>
              <a:spcPct val="90000"/>
            </a:lnSpc>
            <a:spcBef>
              <a:spcPct val="0"/>
            </a:spcBef>
            <a:spcAft>
              <a:spcPct val="35000"/>
            </a:spcAft>
          </a:pPr>
          <a:r>
            <a:rPr lang="en-US" sz="1400" kern="1200" dirty="0" smtClean="0"/>
            <a:t>Up to 2,800 MB/s sequential throughput</a:t>
          </a:r>
          <a:endParaRPr lang="en-US" sz="1400" kern="1200" dirty="0"/>
        </a:p>
      </dsp:txBody>
      <dsp:txXfrm>
        <a:off x="2073443" y="1123949"/>
        <a:ext cx="2011188" cy="1123949"/>
      </dsp:txXfrm>
    </dsp:sp>
    <dsp:sp modelId="{30623E91-7762-4BA3-A132-717F227AC169}">
      <dsp:nvSpPr>
        <dsp:cNvPr id="0" name=""/>
        <dsp:cNvSpPr/>
      </dsp:nvSpPr>
      <dsp:spPr>
        <a:xfrm>
          <a:off x="2611193" y="68342"/>
          <a:ext cx="935688" cy="9356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3FC91B-4C99-4F89-9A49-67BA675FF640}">
      <dsp:nvSpPr>
        <dsp:cNvPr id="0" name=""/>
        <dsp:cNvSpPr/>
      </dsp:nvSpPr>
      <dsp:spPr>
        <a:xfrm>
          <a:off x="4144967" y="0"/>
          <a:ext cx="2011188" cy="28098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Outstanding Consistency</a:t>
          </a:r>
        </a:p>
        <a:p>
          <a:pPr lvl="0" algn="ctr" defTabSz="800100">
            <a:lnSpc>
              <a:spcPct val="90000"/>
            </a:lnSpc>
            <a:spcBef>
              <a:spcPct val="0"/>
            </a:spcBef>
            <a:spcAft>
              <a:spcPct val="35000"/>
            </a:spcAft>
          </a:pPr>
          <a:r>
            <a:rPr lang="en-US" sz="1400" kern="1200" dirty="0" smtClean="0"/>
            <a:t>Maximum latency of &lt;500 µs 99.9% of the time</a:t>
          </a:r>
          <a:endParaRPr lang="en-US" sz="1400" kern="1200" dirty="0"/>
        </a:p>
      </dsp:txBody>
      <dsp:txXfrm>
        <a:off x="4144967" y="1123949"/>
        <a:ext cx="2011188" cy="1123949"/>
      </dsp:txXfrm>
    </dsp:sp>
    <dsp:sp modelId="{A7ED766F-34CD-4474-AEC0-06CE707D1A37}">
      <dsp:nvSpPr>
        <dsp:cNvPr id="0" name=""/>
        <dsp:cNvSpPr/>
      </dsp:nvSpPr>
      <dsp:spPr>
        <a:xfrm>
          <a:off x="4682718" y="68342"/>
          <a:ext cx="935688" cy="9356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1000" r="-6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E4379-B9A4-4646-B410-E26E6F27DE98}">
      <dsp:nvSpPr>
        <dsp:cNvPr id="0" name=""/>
        <dsp:cNvSpPr/>
      </dsp:nvSpPr>
      <dsp:spPr>
        <a:xfrm>
          <a:off x="6216492" y="0"/>
          <a:ext cx="2011188" cy="280987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Solid Reliability</a:t>
          </a:r>
        </a:p>
        <a:p>
          <a:pPr lvl="0" algn="ctr" defTabSz="800100">
            <a:lnSpc>
              <a:spcPct val="90000"/>
            </a:lnSpc>
            <a:spcBef>
              <a:spcPct val="0"/>
            </a:spcBef>
            <a:spcAft>
              <a:spcPct val="35000"/>
            </a:spcAft>
          </a:pPr>
          <a:r>
            <a:rPr lang="en-US" sz="1400" kern="1200" dirty="0" smtClean="0"/>
            <a:t>Virtually zero percent chance of Silent Data Corruption</a:t>
          </a:r>
          <a:endParaRPr lang="en-US" sz="1400" kern="1200" dirty="0"/>
        </a:p>
      </dsp:txBody>
      <dsp:txXfrm>
        <a:off x="6216492" y="1123949"/>
        <a:ext cx="2011188" cy="1123949"/>
      </dsp:txXfrm>
    </dsp:sp>
    <dsp:sp modelId="{C68939A2-ABC3-4B0C-B82B-067E6FB9C37D}">
      <dsp:nvSpPr>
        <dsp:cNvPr id="0" name=""/>
        <dsp:cNvSpPr/>
      </dsp:nvSpPr>
      <dsp:spPr>
        <a:xfrm>
          <a:off x="6754242" y="68342"/>
          <a:ext cx="935688" cy="9356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FDB4E-071E-49B0-B8AF-7838DC64EAD5}">
      <dsp:nvSpPr>
        <dsp:cNvPr id="0" name=""/>
        <dsp:cNvSpPr/>
      </dsp:nvSpPr>
      <dsp:spPr>
        <a:xfrm>
          <a:off x="-13" y="2322835"/>
          <a:ext cx="8229626" cy="421481"/>
        </a:xfrm>
        <a:prstGeom prst="right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4ED75B-8A5A-FD44-9880-573D936C7147}" type="datetimeFigureOut">
              <a:rPr lang="en-US" smtClean="0"/>
              <a:pPr/>
              <a:t>12/4/2015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FD6BD9-1CF7-F24C-93F0-DF8569BD2DB8}" type="slidenum">
              <a:rPr lang="en-US" smtClean="0"/>
              <a:pPr/>
              <a:t>‹#›</a:t>
            </a:fld>
            <a:endParaRPr lang="en-US" dirty="0"/>
          </a:p>
        </p:txBody>
      </p:sp>
    </p:spTree>
    <p:extLst>
      <p:ext uri="{BB962C8B-B14F-4D97-AF65-F5344CB8AC3E}">
        <p14:creationId xmlns:p14="http://schemas.microsoft.com/office/powerpoint/2010/main" val="47240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D4759-473F-5C47-A16C-211E5599F4A9}" type="datetimeFigureOut">
              <a:rPr lang="en-US" smtClean="0"/>
              <a:pPr/>
              <a:t>12/4/2015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929F6-E0D9-B44A-9A3A-69CDCA1B6048}" type="slidenum">
              <a:rPr lang="en-US" smtClean="0"/>
              <a:pPr/>
              <a:t>‹#›</a:t>
            </a:fld>
            <a:endParaRPr lang="en-US" dirty="0"/>
          </a:p>
        </p:txBody>
      </p:sp>
    </p:spTree>
    <p:extLst>
      <p:ext uri="{BB962C8B-B14F-4D97-AF65-F5344CB8AC3E}">
        <p14:creationId xmlns:p14="http://schemas.microsoft.com/office/powerpoint/2010/main" val="1461411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omsitpro.com/articles/enterprise-ssd-testing,2-863.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tel.com/content/dam/www/public/us/en/documents/technology-briefs/ssd-dc-s3700-quality-service-tech-brief.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intel.com/content/dam/www/public/us/en/documents/white-papers/ssd-dc-s3500-workload-raid-paper.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rincipledtechnologies.com/Lenovo/RD650_storage_performance_0415.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SSD industry is exploding. According to IDC, the overall market for SSDs globally was $15 Billion in 2015, up 21% from 2014. The driving factors in this growth include lower costs for SSDs, better performing drives, and ease of use -such as the adoption of the NVMe standard for PCIe form factor drives.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2014 enterprise vendor market was reported by IDC to be $4.2B. They also reported the market was led by Intel with 21.4% of the market, followed by Western Digital (who remarked Intel SSD drives) with 14.2%. The combination of these two top providers means that Intel drives provided a commanding 35.6% of the enterprise SSDs. Samsung was the next largest with 14.0%, followed by SanDisk with 11.0% and Micron with 7.1%.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Enterprise segment for SSDs is estimated to be about 180,000 PBs in 2015. Of this amount, SSDs comprise less than 4% of the total. This leaves a very large market opportunity for both SSDs in new servers, but also as an upgrade to give old servers new life and performance.</a:t>
            </a:r>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a:t>
            </a:fld>
            <a:endParaRPr lang="en-US" dirty="0"/>
          </a:p>
        </p:txBody>
      </p:sp>
    </p:spTree>
    <p:extLst>
      <p:ext uri="{BB962C8B-B14F-4D97-AF65-F5344CB8AC3E}">
        <p14:creationId xmlns:p14="http://schemas.microsoft.com/office/powerpoint/2010/main" val="420612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Sold-State Drive technology is fundamentally different than the technology used with traditional hard disk drives. The removal of the mechanical process used by HDDs for reading a spinning disk and replacing it with the Solid-State technology of SDDs provide extreme performance, increased throughput, and advanced reliability to the disk drives in the data center.</a:t>
            </a:r>
          </a:p>
          <a:p>
            <a:r>
              <a:rPr lang="en-US" sz="1200" kern="1200" dirty="0" smtClean="0">
                <a:solidFill>
                  <a:schemeClr val="tx1"/>
                </a:solidFill>
                <a:effectLst/>
                <a:latin typeface="+mn-lt"/>
                <a:ea typeface="+mn-ea"/>
                <a:cs typeface="+mn-cs"/>
              </a:rPr>
              <a:t>Firmware (software) controls the important characteristics of each manufacturer’s SSDs. Each accomplishes the same task – to store data, but they all contain different performance and reliability features. Much like Chrome, Firefox, and Explorer all access the Web with different speed and features.</a:t>
            </a:r>
          </a:p>
          <a:p>
            <a:endParaRPr lang="en-US" dirty="0" smtClean="0"/>
          </a:p>
          <a:p>
            <a:r>
              <a:rPr lang="en-US" sz="1200" kern="1200" dirty="0" smtClean="0">
                <a:solidFill>
                  <a:schemeClr val="tx1"/>
                </a:solidFill>
                <a:effectLst/>
                <a:latin typeface="+mn-lt"/>
                <a:ea typeface="+mn-ea"/>
                <a:cs typeface="+mn-cs"/>
              </a:rPr>
              <a:t>Enterprise disk drives have been traditionally evaluated by cost/GB. While still an important metric, the dramatically better performance of SSDs has made the cost/IOPS a useful measurement in evaluating disk selection for the data center.</a:t>
            </a:r>
          </a:p>
          <a:p>
            <a:r>
              <a:rPr lang="en-US" sz="1200" kern="1200" dirty="0" smtClean="0">
                <a:solidFill>
                  <a:schemeClr val="tx1"/>
                </a:solidFill>
                <a:effectLst/>
                <a:latin typeface="+mn-lt"/>
                <a:ea typeface="+mn-ea"/>
                <a:cs typeface="+mn-cs"/>
              </a:rPr>
              <a:t>Short-stroking is the practice of purposely restricting the total capacity so that the actuator of a HDD only has to move the heads across a smaller number of total tracks, reducing the average seek time of an HDD. It is a common practice in enterprise servers that increases the number of IOPS for a HDD.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a:t>
            </a:fld>
            <a:endParaRPr lang="en-US" dirty="0"/>
          </a:p>
        </p:txBody>
      </p:sp>
    </p:spTree>
    <p:extLst>
      <p:ext uri="{BB962C8B-B14F-4D97-AF65-F5344CB8AC3E}">
        <p14:creationId xmlns:p14="http://schemas.microsoft.com/office/powerpoint/2010/main" val="231293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Performance </a:t>
            </a:r>
            <a:r>
              <a:rPr lang="en-US" sz="1200" kern="1200" dirty="0" smtClean="0">
                <a:solidFill>
                  <a:schemeClr val="tx1"/>
                </a:solidFill>
                <a:effectLst/>
                <a:latin typeface="+mn-lt"/>
                <a:ea typeface="+mn-ea"/>
                <a:cs typeface="+mn-cs"/>
              </a:rPr>
              <a:t>SSDs have much faster access time and throughput than HDDs for random or transactional performance. Some SSDs are so fast that they move the ‘bottleneck’ of performance to another server component or possibly the application itself. </a:t>
            </a:r>
          </a:p>
          <a:p>
            <a:r>
              <a:rPr lang="en-US" sz="1200" kern="1200" dirty="0" err="1" smtClean="0">
                <a:solidFill>
                  <a:schemeClr val="tx1"/>
                </a:solidFill>
                <a:effectLst/>
                <a:latin typeface="+mn-lt"/>
                <a:ea typeface="+mn-ea"/>
                <a:cs typeface="+mn-cs"/>
              </a:rPr>
              <a:t>Input/Output</a:t>
            </a:r>
            <a:r>
              <a:rPr lang="en-US" sz="1200" kern="1200" dirty="0" smtClean="0">
                <a:solidFill>
                  <a:schemeClr val="tx1"/>
                </a:solidFill>
                <a:effectLst/>
                <a:latin typeface="+mn-lt"/>
                <a:ea typeface="+mn-ea"/>
                <a:cs typeface="+mn-cs"/>
              </a:rPr>
              <a:t> Operations per Second (IOPS) is a key metric for disks. A large proportion of the server storage activity is made up of 4K random reads and writes, making this a key benchmark when selecting disks for the data center.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Throughput </a:t>
            </a:r>
            <a:r>
              <a:rPr lang="en-US" sz="1200" kern="1200" dirty="0" smtClean="0">
                <a:solidFill>
                  <a:schemeClr val="tx1"/>
                </a:solidFill>
                <a:effectLst/>
                <a:latin typeface="+mn-lt"/>
                <a:ea typeface="+mn-ea"/>
                <a:cs typeface="+mn-cs"/>
              </a:rPr>
              <a:t>Sequential throughput, the speed of a sequential data transfer, is an important metric for applications that work with large files and require a large number of sequential I/O operations such as video-on-demand, medical imaging, and web applications</a:t>
            </a:r>
          </a:p>
          <a:p>
            <a:r>
              <a:rPr lang="en-US" sz="1200" b="1" i="0" u="none" kern="1200" dirty="0" smtClean="0">
                <a:solidFill>
                  <a:schemeClr val="tx1"/>
                </a:solidFill>
                <a:effectLst/>
                <a:latin typeface="+mn-lt"/>
                <a:ea typeface="+mn-ea"/>
                <a:cs typeface="+mn-cs"/>
              </a:rPr>
              <a:t>Consistency </a:t>
            </a:r>
            <a:r>
              <a:rPr lang="en-US" sz="1200" kern="1200" dirty="0" smtClean="0">
                <a:solidFill>
                  <a:schemeClr val="tx1"/>
                </a:solidFill>
                <a:effectLst/>
                <a:latin typeface="+mn-lt"/>
                <a:ea typeface="+mn-ea"/>
                <a:cs typeface="+mn-cs"/>
              </a:rPr>
              <a:t>Performance consistency in an enterprise RAID environment is a key test of how a SSD will perform in the data center. Consistency behind a RAID controller is important because the performance of a RAID set is limited by the lowest performing drive. As a RAID set increases the number of drives, the probability of any given drive performing poorly increases. Therefore, if a SSD or HDD drive is inconsistent with its performance, the inconsistency decreases the performance of the entire RAID set. SSDs feature a wide performance variation when compared to HDDs. Wide performance variations are also seen among competing enterprise SSDs making the selection of a consistently preforming SSD an important selection criteria. </a:t>
            </a:r>
          </a:p>
          <a:p>
            <a:r>
              <a:rPr lang="en-US" sz="1200" kern="1200" dirty="0" smtClean="0">
                <a:solidFill>
                  <a:schemeClr val="tx1"/>
                </a:solidFill>
                <a:effectLst/>
                <a:latin typeface="+mn-lt"/>
                <a:ea typeface="+mn-ea"/>
                <a:cs typeface="+mn-cs"/>
              </a:rPr>
              <a:t>Tom’s IT Pro article </a:t>
            </a:r>
            <a:r>
              <a:rPr lang="en-US" sz="1200" u="sng" kern="1200" dirty="0" smtClean="0">
                <a:solidFill>
                  <a:schemeClr val="tx1"/>
                </a:solidFill>
                <a:effectLst/>
                <a:latin typeface="+mn-lt"/>
                <a:ea typeface="+mn-ea"/>
                <a:cs typeface="+mn-cs"/>
                <a:hlinkClick r:id="rId3"/>
              </a:rPr>
              <a:t>“How We Test Enterprise SSDs”</a:t>
            </a:r>
            <a:r>
              <a:rPr lang="en-US" sz="1200" kern="1200" dirty="0" smtClean="0">
                <a:solidFill>
                  <a:schemeClr val="tx1"/>
                </a:solidFill>
                <a:effectLst/>
                <a:latin typeface="+mn-lt"/>
                <a:ea typeface="+mn-ea"/>
                <a:cs typeface="+mn-cs"/>
              </a:rPr>
              <a:t> discusses testing methods for enterprise SSDs and presents contains a detailed explanation of testing drives for consistency.</a:t>
            </a:r>
          </a:p>
          <a:p>
            <a:r>
              <a:rPr lang="en-US" sz="1200" b="1" i="1" kern="1200" dirty="0" smtClean="0">
                <a:solidFill>
                  <a:schemeClr val="tx1"/>
                </a:solidFill>
                <a:effectLst/>
                <a:latin typeface="+mn-lt"/>
                <a:ea typeface="+mn-ea"/>
                <a:cs typeface="+mn-cs"/>
              </a:rPr>
              <a:t>Reliability </a:t>
            </a:r>
            <a:r>
              <a:rPr lang="en-US" sz="1200" kern="1200" dirty="0" smtClean="0">
                <a:solidFill>
                  <a:schemeClr val="tx1"/>
                </a:solidFill>
                <a:effectLst/>
                <a:latin typeface="+mn-lt"/>
                <a:ea typeface="+mn-ea"/>
                <a:cs typeface="+mn-cs"/>
              </a:rPr>
              <a:t>Each Intel SSD series disk also features a robust Mean Time Between Failures (MTBF) of 2 million hours. In addition, Intel SSDs provide some of the lowest return and failure rates in the industry. This is due in part to the rigorous testing and validation procedures Intel uses, including performing more than 1M power cycles per product within platform and system validation. </a:t>
            </a:r>
          </a:p>
          <a:p>
            <a:r>
              <a:rPr lang="en-US" sz="1200" kern="1200" dirty="0" smtClean="0">
                <a:solidFill>
                  <a:schemeClr val="tx1"/>
                </a:solidFill>
                <a:effectLst/>
                <a:latin typeface="+mn-lt"/>
                <a:ea typeface="+mn-ea"/>
                <a:cs typeface="+mn-cs"/>
              </a:rPr>
              <a:t>Intel SSD drives provide the following reliability features: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Intel SSDs provide up to 10 Drive Writes per Day or 36.5 PB data written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Provides AES 256-bit Advanced Encryption Standard (AES) data protection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Intel SSDs have industry best 5 year warranty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End-to-end Data Protection for data reliability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power-loss protection features with built in self-test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Virtually zero percent chance of Silent Data Corruption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 only does Intel provide protection from SDC, but they also are the only vendor to do radiation testing of their SSD drives at the Indiana University Cyclotron Facility and Los Alamos Nuclear Science Center. This extra testing is an important competitive advantage for Intel.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90786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Matching data center workloads to the type SSD drive is important to ensure these drives meet the expected performance and endurance the data center user is expecting.</a:t>
            </a:r>
          </a:p>
        </p:txBody>
      </p:sp>
      <p:sp>
        <p:nvSpPr>
          <p:cNvPr id="4" name="Slide Number Placeholder 3"/>
          <p:cNvSpPr>
            <a:spLocks noGrp="1"/>
          </p:cNvSpPr>
          <p:nvPr>
            <p:ph type="sldNum" sz="quarter" idx="10"/>
          </p:nvPr>
        </p:nvSpPr>
        <p:spPr/>
        <p:txBody>
          <a:bodyPr/>
          <a:lstStyle/>
          <a:p>
            <a:fld id="{CB0929F6-E0D9-B44A-9A3A-69CDCA1B6048}" type="slidenum">
              <a:rPr lang="en-US" smtClean="0"/>
              <a:pPr/>
              <a:t>5</a:t>
            </a:fld>
            <a:endParaRPr lang="en-US" dirty="0"/>
          </a:p>
        </p:txBody>
      </p:sp>
    </p:spTree>
    <p:extLst>
      <p:ext uri="{BB962C8B-B14F-4D97-AF65-F5344CB8AC3E}">
        <p14:creationId xmlns:p14="http://schemas.microsoft.com/office/powerpoint/2010/main" val="412677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Silent Data Corruption</a:t>
            </a:r>
          </a:p>
          <a:p>
            <a:r>
              <a:rPr lang="en-US" sz="1200" kern="1200" dirty="0" smtClean="0">
                <a:solidFill>
                  <a:schemeClr val="tx1"/>
                </a:solidFill>
                <a:effectLst/>
                <a:latin typeface="+mn-lt"/>
                <a:ea typeface="+mn-ea"/>
                <a:cs typeface="+mn-cs"/>
              </a:rPr>
              <a:t>Silent errors that occur during the write process which are not reported or corrected (silent) by the server and its subsystems are known as Silent Data Corruption (SDC). These errors can be caused by a number of factors, such as cosmic radiation, errors in disk firmware, and other software and hardware problems. Since they are not detected or reported they are ‘silent’ until the data or file is read and the corruption detected.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Intel SSD Reliability</a:t>
            </a:r>
          </a:p>
          <a:p>
            <a:r>
              <a:rPr lang="en-US" sz="1200" kern="1200" dirty="0" smtClean="0">
                <a:solidFill>
                  <a:schemeClr val="tx1"/>
                </a:solidFill>
                <a:effectLst/>
                <a:latin typeface="+mn-lt"/>
                <a:ea typeface="+mn-ea"/>
                <a:cs typeface="+mn-cs"/>
              </a:rPr>
              <a:t>Intel’s SSD firmware is written to reduce the probability of SDC to virtually zero, provide fast, consistence performance and uniform endurance with low overhead. </a:t>
            </a:r>
          </a:p>
          <a:p>
            <a:r>
              <a:rPr lang="en-US" sz="1200" b="1" kern="1200" dirty="0" smtClean="0">
                <a:solidFill>
                  <a:schemeClr val="tx1"/>
                </a:solidFill>
                <a:effectLst/>
                <a:latin typeface="+mn-lt"/>
                <a:ea typeface="+mn-ea"/>
                <a:cs typeface="+mn-cs"/>
              </a:rPr>
              <a:t>Not only does Intel provide protection from SDC, but they also are the only vendor to do radiation testing of their SSD drives at the Indiana University Cyclotron Facility and Los Alamos Nuclear Science Center. This extra testing is an important competitive advantage for Intel.</a:t>
            </a:r>
          </a:p>
          <a:p>
            <a:endParaRPr lang="en-US" sz="1200" b="1" kern="1200" dirty="0" smtClean="0">
              <a:solidFill>
                <a:schemeClr val="tx1"/>
              </a:solidFill>
              <a:effectLst/>
              <a:latin typeface="+mn-lt"/>
              <a:ea typeface="+mn-ea"/>
              <a:cs typeface="+mn-cs"/>
            </a:endParaRPr>
          </a:p>
          <a:p>
            <a:r>
              <a:rPr lang="en-US" sz="1200" b="1" u="none" kern="1200" dirty="0" smtClean="0">
                <a:solidFill>
                  <a:schemeClr val="tx1"/>
                </a:solidFill>
                <a:effectLst/>
                <a:latin typeface="+mn-lt"/>
                <a:ea typeface="+mn-ea"/>
                <a:cs typeface="+mn-cs"/>
              </a:rPr>
              <a:t>Intel SSD Consistency</a:t>
            </a:r>
          </a:p>
          <a:p>
            <a:r>
              <a:rPr lang="en-US" sz="1200" kern="1200" dirty="0" smtClean="0">
                <a:solidFill>
                  <a:schemeClr val="tx1"/>
                </a:solidFill>
                <a:effectLst/>
                <a:latin typeface="+mn-lt"/>
                <a:ea typeface="+mn-ea"/>
                <a:cs typeface="+mn-cs"/>
              </a:rPr>
              <a:t>SSDs in RAID arrays must wait for the last drive to write before moving to the next instruction. Uneven drive performance can slow an entire RAID system far below a SSDs maximum performance advertised by Intel competitors.</a:t>
            </a:r>
          </a:p>
          <a:p>
            <a:r>
              <a:rPr lang="en-US" sz="1200" kern="1200" dirty="0" smtClean="0">
                <a:solidFill>
                  <a:schemeClr val="tx1"/>
                </a:solidFill>
                <a:effectLst/>
                <a:latin typeface="+mn-lt"/>
                <a:ea typeface="+mn-ea"/>
                <a:cs typeface="+mn-cs"/>
              </a:rPr>
              <a:t>Intel SSDs deliver consistency and quality of service by providing maximum latencies of less than 500 µs, 99.9% of the time. These specifications are among the highest in the industry, allowing Intel SSDs to deliver the QoS (Quality of Service) and consistency data centers require to maximize performance. Competing drives do not make consistency a priority, instead focusing on maximizing IOPS performance – while not delivering what most customers need – consistent performance.</a:t>
            </a:r>
          </a:p>
          <a:p>
            <a:r>
              <a:rPr lang="en-US" sz="1200" kern="1200" dirty="0" smtClean="0">
                <a:solidFill>
                  <a:schemeClr val="tx1"/>
                </a:solidFill>
                <a:effectLst/>
                <a:latin typeface="+mn-lt"/>
                <a:ea typeface="+mn-ea"/>
                <a:cs typeface="+mn-cs"/>
              </a:rPr>
              <a:t>The technical brief “</a:t>
            </a:r>
            <a:r>
              <a:rPr lang="en-US" sz="1200" u="sng" kern="1200" dirty="0" smtClean="0">
                <a:solidFill>
                  <a:schemeClr val="tx1"/>
                </a:solidFill>
                <a:effectLst/>
                <a:latin typeface="+mn-lt"/>
                <a:ea typeface="+mn-ea"/>
                <a:cs typeface="+mn-cs"/>
                <a:hlinkClick r:id="rId3"/>
              </a:rPr>
              <a:t>Intel Solid-State Drive DC S3700 Series Quality of Service</a:t>
            </a:r>
            <a:r>
              <a:rPr lang="en-US" sz="1200" kern="1200" dirty="0" smtClean="0">
                <a:solidFill>
                  <a:schemeClr val="tx1"/>
                </a:solidFill>
                <a:effectLst/>
                <a:latin typeface="+mn-lt"/>
                <a:ea typeface="+mn-ea"/>
                <a:cs typeface="+mn-cs"/>
              </a:rPr>
              <a:t>” introduces the metrics on which QoS and performance consistency are measured and characterized and focuses on the importance of QoS in multiple data center applications. In addition, the white paper </a:t>
            </a:r>
            <a:r>
              <a:rPr lang="en-US" sz="1200" u="sng" kern="1200" dirty="0" smtClean="0">
                <a:solidFill>
                  <a:schemeClr val="tx1"/>
                </a:solidFill>
                <a:effectLst/>
                <a:latin typeface="+mn-lt"/>
                <a:ea typeface="+mn-ea"/>
                <a:cs typeface="+mn-cs"/>
                <a:hlinkClick r:id="rId4"/>
              </a:rPr>
              <a:t>“Intel SSD DC S3500 Series Workload Characterization in RAID Configurations”</a:t>
            </a:r>
            <a:r>
              <a:rPr lang="en-US" sz="1200" kern="1200" dirty="0" smtClean="0">
                <a:solidFill>
                  <a:schemeClr val="tx1"/>
                </a:solidFill>
                <a:effectLst/>
                <a:latin typeface="+mn-lt"/>
                <a:ea typeface="+mn-ea"/>
                <a:cs typeface="+mn-cs"/>
              </a:rPr>
              <a:t> looks at performance characteristics in RAID configurations across multiple workloads.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0929F6-E0D9-B44A-9A3A-69CDCA1B6048}" type="slidenum">
              <a:rPr lang="en-US" smtClean="0"/>
              <a:pPr/>
              <a:t>6</a:t>
            </a:fld>
            <a:endParaRPr lang="en-US" dirty="0"/>
          </a:p>
        </p:txBody>
      </p:sp>
    </p:spTree>
    <p:extLst>
      <p:ext uri="{BB962C8B-B14F-4D97-AF65-F5344CB8AC3E}">
        <p14:creationId xmlns:p14="http://schemas.microsoft.com/office/powerpoint/2010/main" val="141452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SSD has a huge but finite number of program/erase (P/E) cycles. This affects how long a drive can perform write operations, and therefore, its life expectancy. This makes matching the read/write profiles of the SSDs workload to the expected drive endurance important. If the endurance specification of an SSD drive is exceeded, a SSD will switch to ‘read only’ mode – NO DRIVE WRITES WILL BE ALLOWED. This will continue until the drive is replaced or fails completely. Each server manufactures provides tools to monitor endurance and provides reporting to the server administrator.</a:t>
            </a:r>
          </a:p>
          <a:p>
            <a:r>
              <a:rPr lang="en-US" dirty="0" smtClean="0"/>
              <a:t>Because of this, planning must be done to ensure the application read/write profile matches the SSD drives read/write endurance. This will ensure the SSD does not exceed its required life expectancy for drive writes.</a:t>
            </a:r>
          </a:p>
          <a:p>
            <a:r>
              <a:rPr lang="en-US" dirty="0" smtClean="0"/>
              <a:t>There are two primary specifications used to measure SSD drive endurance, Total Bytes Written (TBW) and Drive Writes per Day (DWPD). (Note: Sometimes TBW is referred to as Terabytes Written) The TBW value assigned to a Solid-State device is the total bytes of written data that a drive can be guaranteed to complete. Reaching the TBW limit does not cause the SSD to fail, but at some point after surpassing the TBW value – based upon manufacturing variance margins, the drive reaches the end-of-life point, at which time the drive goes into read-only mode.</a:t>
            </a:r>
          </a:p>
          <a:p>
            <a:r>
              <a:rPr lang="en-US" dirty="0" smtClean="0"/>
              <a:t>DWPD measures how many times you can overwrite the entire capacity of the SSD every day of its usable life without failure during the warranty period. Both TBW and DWPD are guaranteed specifications by the vendor. </a:t>
            </a:r>
          </a:p>
          <a:p>
            <a:r>
              <a:rPr lang="en-US" dirty="0" smtClean="0"/>
              <a:t>The following conversion is useful when comparing the two measurements:</a:t>
            </a:r>
          </a:p>
          <a:p>
            <a:pPr lvl="0"/>
            <a:r>
              <a:rPr lang="en-US" dirty="0" smtClean="0"/>
              <a:t>TBW = DWPD * warranty years * 365 * (capacity/1,024)</a:t>
            </a:r>
          </a:p>
          <a:p>
            <a:pPr lvl="0"/>
            <a:r>
              <a:rPr lang="en-US" dirty="0" smtClean="0"/>
              <a:t>DWPD = TBW * (1024/(capacity * warranty years * 365)</a:t>
            </a:r>
          </a:p>
          <a:p>
            <a:r>
              <a:rPr lang="en-US" dirty="0" smtClean="0"/>
              <a:t>SSDs are generally classified by vendors using several different terms. “Read centric” or ‘Value” SSDs have very good read performance, but limited write performance and endurance. “Write centric” or ‘Enterprise” SSDs have very good read/write performance and very good endurance. “Mixed Use” SSDs fall in between the performance and endurance of “Read” and “Write” centric drives.</a:t>
            </a:r>
          </a:p>
          <a:p>
            <a:endParaRPr lang="en-US" dirty="0" smtClean="0"/>
          </a:p>
          <a:p>
            <a:endParaRPr lang="en-US" dirty="0" smtClean="0"/>
          </a:p>
          <a:p>
            <a:r>
              <a:rPr lang="en-US" dirty="0" smtClean="0"/>
              <a:t>HP </a:t>
            </a:r>
            <a:r>
              <a:rPr lang="en-US" dirty="0"/>
              <a:t>Enterprise SSDs are broken up into three classifications and primarily uses the Drive Writes Per Day (DWPD) measurement. </a:t>
            </a:r>
          </a:p>
          <a:p>
            <a:pPr lvl="0"/>
            <a:r>
              <a:rPr lang="en-US" dirty="0"/>
              <a:t>Read Intensive (RI) – Drives with a typical endurance of less than or equal to 1 DWPD</a:t>
            </a:r>
          </a:p>
          <a:p>
            <a:pPr lvl="0"/>
            <a:r>
              <a:rPr lang="en-US" dirty="0"/>
              <a:t>Mixed Use (MU) - Drives with a typical endurance greater than 1 and less than 10 DWPD</a:t>
            </a:r>
          </a:p>
          <a:p>
            <a:pPr lvl="0"/>
            <a:r>
              <a:rPr lang="en-US" dirty="0"/>
              <a:t>Write Intensive (WI) – Drives with a typical endurance of greater than or equal to 10 DWPD</a:t>
            </a:r>
          </a:p>
          <a:p>
            <a:r>
              <a:rPr lang="en-US" dirty="0"/>
              <a:t>The “Write Intensive” Intel DC S3710 series SSDs have a maximum endurance of 10 DWPD while the “Read Intensive” Intel DC S3510 series SSDs have a maximum endurance of .3 DWPD. The “Mixed Use” Intel DC S3610 series have a maximum endurance of 3 DWPD.</a:t>
            </a:r>
          </a:p>
          <a:p>
            <a:r>
              <a:rPr lang="en-US" dirty="0"/>
              <a:t>Read Intensive SSDs are priced lower than their “Write Intensive” counterparts, allowing data centers to more affordably service read-intensive workloads while maintaining a very similar, if not the same, read IOPS. Mixed-Use SSDs feature a middle combination of endurance and price.</a:t>
            </a:r>
          </a:p>
          <a:p>
            <a:r>
              <a:rPr lang="en-US" dirty="0"/>
              <a:t>Intel’s HP Enterprise SSDs are:</a:t>
            </a:r>
          </a:p>
          <a:p>
            <a:pPr lvl="0"/>
            <a:r>
              <a:rPr lang="en-US" dirty="0"/>
              <a:t>HP Read Intensive – Intel DC S3510 series (SATA), Intel DC P3500 series (PCIe)</a:t>
            </a:r>
          </a:p>
          <a:p>
            <a:pPr lvl="0"/>
            <a:r>
              <a:rPr lang="en-US" dirty="0"/>
              <a:t>HP Mixed Use – Intel DC 3610 series (SATA), Intel DC P3600 series (PCIe)</a:t>
            </a:r>
          </a:p>
          <a:p>
            <a:pPr lvl="0"/>
            <a:r>
              <a:rPr lang="en-US" dirty="0"/>
              <a:t>HP Write Intensive – Intel DC S3710 series (SATA), Intel DC P3700 series (PCIe</a:t>
            </a:r>
            <a:r>
              <a:rPr lang="en-US" dirty="0" smtClean="0"/>
              <a:t>)</a:t>
            </a:r>
          </a:p>
          <a:p>
            <a:pPr lvl="0"/>
            <a:endParaRPr lang="en-US" dirty="0" smtClean="0"/>
          </a:p>
          <a:p>
            <a:r>
              <a:rPr lang="en-US" dirty="0" smtClean="0"/>
              <a:t>Lenovo classifies their Solid-State drives as either Enterprise or Enterprise Value and primarily uses the TBW (Total Bytes Written) endurance measurement. Both types of drives typically have similar read IOPS characteristics. The major difference is their write IOPS performance and endurance. </a:t>
            </a:r>
          </a:p>
          <a:p>
            <a:r>
              <a:rPr lang="en-US" dirty="0" smtClean="0"/>
              <a:t>For instance, the “Enterprise” Intel DC S3710 series SSDs have a maximum endurance of 24.3 PB TBW while the “Enterprise Value” Intel DC S3510 series SSDs have a maximum endurance of 1 PB TBW. Enterprise Value SSDs are price lower than their Enterprise counterparts, allowing data centers to more affordably service read-intensive workloads while maintaining a very similar, if not the same, read IOPS. </a:t>
            </a:r>
          </a:p>
          <a:p>
            <a:r>
              <a:rPr lang="en-US" dirty="0" smtClean="0"/>
              <a:t>The key difference between Lenovo’s Enterprise and Enterprise Value SSDs are their write IOPS performance, their endurance/life expectancy and price.</a:t>
            </a:r>
          </a:p>
          <a:p>
            <a:r>
              <a:rPr lang="en-US" dirty="0" smtClean="0"/>
              <a:t>Intel’s Lenovo Enterprise SSDs are:</a:t>
            </a:r>
          </a:p>
          <a:p>
            <a:pPr lvl="0"/>
            <a:r>
              <a:rPr lang="en-US" dirty="0" smtClean="0"/>
              <a:t>Lenovo Enterprise Value – Intel DC S3510 series (SATA), Intel DC P3500 series (PCIe)</a:t>
            </a:r>
          </a:p>
          <a:p>
            <a:pPr lvl="0"/>
            <a:r>
              <a:rPr lang="en-US" dirty="0" smtClean="0"/>
              <a:t>Lenovo Enterprise – Intel DC S3610 series (SATA), Intel DC S3710 series (SATA), Intel DC P3600 series (PCIe), and Intel DC P3700 series (PCIe)</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7</a:t>
            </a:fld>
            <a:endParaRPr lang="en-US" dirty="0"/>
          </a:p>
        </p:txBody>
      </p:sp>
    </p:spTree>
    <p:extLst>
      <p:ext uri="{BB962C8B-B14F-4D97-AF65-F5344CB8AC3E}">
        <p14:creationId xmlns:p14="http://schemas.microsoft.com/office/powerpoint/2010/main" val="259104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Enterprise disk drives have been traditionally evaluated by cost/GB. While still an important metric, the dramatically better performance of SSDs has made the cost/IOPS a more useful measurement in evaluating disk selection for the data center.</a:t>
            </a:r>
          </a:p>
          <a:p>
            <a:r>
              <a:rPr lang="en-US" dirty="0" smtClean="0"/>
              <a:t>Short-stroking is the practice of purposely restricting the total capacity so that the actuator of a HDD only has to move the heads across a smaller number of total tracks, reducing the average seek time of an HDD. It is a common practice in enterprise servers that increases the number of IOPS for a HDD. </a:t>
            </a:r>
          </a:p>
          <a:p>
            <a:r>
              <a:rPr lang="en-US" dirty="0" smtClean="0"/>
              <a:t>Any data center using short-stroking to increase performance is a great prospect for upgrading their disks to SSDs. They have already invested to gain performance and already see the value. Replacing their current structure with SSDs with the amount of disk they actually use will provide greater performance and a better TCO. </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8</a:t>
            </a:fld>
            <a:endParaRPr lang="en-US" dirty="0"/>
          </a:p>
        </p:txBody>
      </p:sp>
    </p:spTree>
    <p:extLst>
      <p:ext uri="{BB962C8B-B14F-4D97-AF65-F5344CB8AC3E}">
        <p14:creationId xmlns:p14="http://schemas.microsoft.com/office/powerpoint/2010/main" val="177304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Lenovo Servers combined with the Intel PCIe NVMe Solid-State drives provide the outstanding performance to replace multiple legacy servers. The total database performance for a Lenovo ThinkServer RD650 using an Intel DC P3700 Series SSD demonstrated a 7x performance increase over legacy server HDDs, allowing this combination to replace four legacy servers based upon testing done by Principled Technologies. </a:t>
            </a:r>
            <a:r>
              <a:rPr lang="en-US" u="sng" dirty="0">
                <a:hlinkClick r:id="rId3"/>
              </a:rPr>
              <a:t>http://www.principledtechnologies.com/Lenovo/RD650_storage_performance_0415.pdf</a:t>
            </a:r>
            <a:endParaRPr lang="en-US" u="sng" dirty="0"/>
          </a:p>
          <a:p>
            <a:endParaRPr lang="en-US" dirty="0"/>
          </a:p>
          <a:p>
            <a:pPr defTabSz="471145">
              <a:defRPr/>
            </a:pPr>
            <a:r>
              <a:rPr lang="en-US" dirty="0"/>
              <a:t>As this study proves, server consolidation using SSD SATA or PCIe disks, rather than new servers is a powerful play for datacenters with database and other transactional workloads.</a:t>
            </a: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9</a:t>
            </a:fld>
            <a:endParaRPr lang="en-US" dirty="0"/>
          </a:p>
        </p:txBody>
      </p:sp>
    </p:spTree>
    <p:extLst>
      <p:ext uri="{BB962C8B-B14F-4D97-AF65-F5344CB8AC3E}">
        <p14:creationId xmlns:p14="http://schemas.microsoft.com/office/powerpoint/2010/main" val="1421262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are the reasons Intel is #1 vendor in the Enterprise SSD market with 21.4% market share as reported by IDC in 2014. Intel is followed by </a:t>
            </a:r>
            <a:r>
              <a:rPr lang="en-US" sz="1200" kern="1200" dirty="0" smtClean="0">
                <a:solidFill>
                  <a:schemeClr val="tx1"/>
                </a:solidFill>
                <a:effectLst/>
                <a:latin typeface="+mn-lt"/>
                <a:ea typeface="+mn-ea"/>
                <a:cs typeface="+mn-cs"/>
              </a:rPr>
              <a:t>Western Digital (who remarked Intel SSD drives) with 14.2%. The combination of these two top providers means that Intel drives provided a commanding 35.6% of the enterprise SSDs. Samsung was the next largest with 14.0%, followed by SanDisk with 11.0% and Micron with 7.1%.</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10</a:t>
            </a:fld>
            <a:endParaRPr lang="en-US" dirty="0"/>
          </a:p>
        </p:txBody>
      </p:sp>
    </p:spTree>
    <p:extLst>
      <p:ext uri="{BB962C8B-B14F-4D97-AF65-F5344CB8AC3E}">
        <p14:creationId xmlns:p14="http://schemas.microsoft.com/office/powerpoint/2010/main" val="2380799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800" y="1021387"/>
            <a:ext cx="8241555" cy="2266929"/>
          </a:xfrm>
        </p:spPr>
        <p:txBody>
          <a:bodyPr>
            <a:normAutofit/>
          </a:bodyPr>
          <a:lstStyle>
            <a:lvl1pPr algn="l">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83801" y="3412937"/>
            <a:ext cx="6567153" cy="816163"/>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9" name="Straight Connector 8"/>
          <p:cNvCxnSpPr/>
          <p:nvPr userDrawn="1"/>
        </p:nvCxnSpPr>
        <p:spPr>
          <a:xfrm>
            <a:off x="554182" y="381000"/>
            <a:ext cx="81711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white.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7763256" y="4581144"/>
            <a:ext cx="977488" cy="210312"/>
          </a:xfrm>
          <a:prstGeom prst="rect">
            <a:avLst/>
          </a:prstGeom>
        </p:spPr>
      </p:pic>
    </p:spTree>
    <p:extLst>
      <p:ext uri="{BB962C8B-B14F-4D97-AF65-F5344CB8AC3E}">
        <p14:creationId xmlns:p14="http://schemas.microsoft.com/office/powerpoint/2010/main" val="363544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891540"/>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57200" y="1749137"/>
            <a:ext cx="8229600" cy="2810849"/>
          </a:xfrm>
        </p:spPr>
        <p:txBody>
          <a:bodyPr/>
          <a:lstStyle>
            <a:lvl1pPr marL="230188" indent="-230188">
              <a:defRPr/>
            </a:lvl1pPr>
            <a:lvl2pPr marL="569913" indent="-2857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3885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51197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15626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33237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42188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9318" y="923366"/>
            <a:ext cx="4216036" cy="700737"/>
          </a:xfrm>
        </p:spPr>
        <p:txBody>
          <a:bodyPr anchor="t">
            <a:no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554182" y="1031081"/>
            <a:ext cx="3794606"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09318" y="1661114"/>
            <a:ext cx="4216036" cy="245606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233044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5408"/>
            <a:ext cx="8229600" cy="89477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41500"/>
            <a:ext cx="8229600" cy="27531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0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457200" rtl="0" eaLnBrk="1" latinLnBrk="0" hangingPunct="1">
        <a:spcBef>
          <a:spcPct val="0"/>
        </a:spcBef>
        <a:buNone/>
        <a:defRPr sz="2400" b="0" i="0" kern="1200">
          <a:solidFill>
            <a:schemeClr val="tx1"/>
          </a:solidFill>
          <a:latin typeface="Theinhardt Medium"/>
          <a:ea typeface="+mj-ea"/>
          <a:cs typeface="Theinhardt Medium"/>
        </a:defRPr>
      </a:lvl1pPr>
    </p:titleStyle>
    <p:body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742950"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intel.com/content/www/us/en/solid-state-drives/ssd-data-center-tco-calculator-tool.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758794" y="1148221"/>
            <a:ext cx="8024721" cy="2266950"/>
          </a:xfrm>
        </p:spPr>
        <p:txBody>
          <a:bodyPr>
            <a:normAutofit/>
          </a:bodyPr>
          <a:lstStyle/>
          <a:p>
            <a:r>
              <a:rPr lang="en-US" sz="3200" b="1" dirty="0"/>
              <a:t>Opening the Door to IT </a:t>
            </a:r>
            <a:r>
              <a:rPr lang="en-US" sz="3200" b="1" dirty="0" smtClean="0"/>
              <a:t>Modernization− </a:t>
            </a:r>
            <a:r>
              <a:rPr lang="en-US" sz="3200" b="1" dirty="0"/>
              <a:t>Selling Intel SSDs to replace HDDs</a:t>
            </a:r>
            <a:endParaRPr lang="en-US" sz="3200" dirty="0"/>
          </a:p>
        </p:txBody>
      </p:sp>
      <p:sp>
        <p:nvSpPr>
          <p:cNvPr id="10242" name="Subtitle 2"/>
          <p:cNvSpPr>
            <a:spLocks noGrp="1"/>
          </p:cNvSpPr>
          <p:nvPr>
            <p:ph type="subTitle" idx="1"/>
          </p:nvPr>
        </p:nvSpPr>
        <p:spPr>
          <a:xfrm>
            <a:off x="758796" y="3415171"/>
            <a:ext cx="4925615" cy="815578"/>
          </a:xfrm>
        </p:spPr>
        <p:txBody>
          <a:bodyPr/>
          <a:lstStyle/>
          <a:p>
            <a:pPr eaLnBrk="1" hangingPunct="1"/>
            <a:r>
              <a:rPr lang="en-US" dirty="0" smtClean="0">
                <a:latin typeface="Theinhardt Thin" charset="0"/>
              </a:rPr>
              <a:t>1 November 2015</a:t>
            </a:r>
            <a:endParaRPr lang="en-US" dirty="0">
              <a:latin typeface="Theinhardt Thin" charset="0"/>
            </a:endParaRPr>
          </a:p>
        </p:txBody>
      </p:sp>
    </p:spTree>
    <p:extLst>
      <p:ext uri="{BB962C8B-B14F-4D97-AF65-F5344CB8AC3E}">
        <p14:creationId xmlns:p14="http://schemas.microsoft.com/office/powerpoint/2010/main" val="208393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t>
            </a:r>
            <a:r>
              <a:rPr lang="en-US" dirty="0"/>
              <a:t>SSDs </a:t>
            </a:r>
            <a:r>
              <a:rPr lang="en-US" dirty="0" smtClean="0"/>
              <a:t>Provide </a:t>
            </a:r>
            <a:r>
              <a:rPr lang="en-US" dirty="0"/>
              <a:t>HP and Lenovo </a:t>
            </a:r>
            <a:r>
              <a:rPr lang="en-US" dirty="0" smtClean="0"/>
              <a:t>Servers </a:t>
            </a:r>
            <a:r>
              <a:rPr lang="en-US" dirty="0"/>
              <a:t>with the </a:t>
            </a:r>
            <a:r>
              <a:rPr lang="en-US" dirty="0" smtClean="0"/>
              <a:t>Best Combination </a:t>
            </a:r>
            <a:r>
              <a:rPr lang="en-US" dirty="0"/>
              <a:t>of </a:t>
            </a:r>
            <a:r>
              <a:rPr lang="en-US" dirty="0" smtClean="0"/>
              <a:t>Performance</a:t>
            </a:r>
            <a:r>
              <a:rPr lang="en-US" dirty="0"/>
              <a:t>, </a:t>
            </a:r>
            <a:r>
              <a:rPr lang="en-US" dirty="0" smtClean="0"/>
              <a:t>Throughput</a:t>
            </a:r>
            <a:r>
              <a:rPr lang="en-US" dirty="0"/>
              <a:t>, and </a:t>
            </a:r>
            <a:r>
              <a:rPr lang="en-US" dirty="0" smtClean="0"/>
              <a:t>Reliability</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6164337"/>
              </p:ext>
            </p:extLst>
          </p:nvPr>
        </p:nvGraphicFramePr>
        <p:xfrm>
          <a:off x="457200" y="1677924"/>
          <a:ext cx="8229600" cy="280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0989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Update </a:t>
            </a:r>
            <a:r>
              <a:rPr lang="en-US"/>
              <a:t>Y</a:t>
            </a:r>
            <a:r>
              <a:rPr lang="en-US" smtClean="0"/>
              <a:t>our Server’s </a:t>
            </a:r>
            <a:r>
              <a:rPr lang="en-US" dirty="0" smtClean="0"/>
              <a:t>Potential</a:t>
            </a:r>
            <a:r>
              <a:rPr lang="en-US" b="1" dirty="0" smtClean="0"/>
              <a:t> </a:t>
            </a:r>
            <a:br>
              <a:rPr lang="en-US" b="1" dirty="0" smtClean="0"/>
            </a:br>
            <a:r>
              <a:rPr lang="en-US" dirty="0" smtClean="0"/>
              <a:t>with </a:t>
            </a:r>
            <a:r>
              <a:rPr lang="en-US" dirty="0"/>
              <a:t>Intel Solid-State Disk Drives</a:t>
            </a:r>
            <a:br>
              <a:rPr lang="en-US" dirty="0"/>
            </a:br>
            <a:endParaRPr lang="en-US" dirty="0"/>
          </a:p>
        </p:txBody>
      </p:sp>
      <p:sp>
        <p:nvSpPr>
          <p:cNvPr id="3" name="Content Placeholder 2"/>
          <p:cNvSpPr>
            <a:spLocks noGrp="1"/>
          </p:cNvSpPr>
          <p:nvPr>
            <p:ph idx="1"/>
          </p:nvPr>
        </p:nvSpPr>
        <p:spPr>
          <a:xfrm>
            <a:off x="457200" y="1526563"/>
            <a:ext cx="8229600" cy="2990693"/>
          </a:xfrm>
        </p:spPr>
        <p:txBody>
          <a:bodyPr/>
          <a:lstStyle/>
          <a:p>
            <a:pPr lvl="0"/>
            <a:r>
              <a:rPr lang="en-US" dirty="0" smtClean="0"/>
              <a:t>Data </a:t>
            </a:r>
            <a:r>
              <a:rPr lang="en-US" dirty="0"/>
              <a:t>center requires enterprise-level reliability </a:t>
            </a:r>
            <a:r>
              <a:rPr lang="en-US" dirty="0" smtClean="0"/>
              <a:t/>
            </a:r>
            <a:br>
              <a:rPr lang="en-US" dirty="0" smtClean="0"/>
            </a:br>
            <a:r>
              <a:rPr lang="en-US" dirty="0" smtClean="0"/>
              <a:t>with </a:t>
            </a:r>
            <a:r>
              <a:rPr lang="en-US" dirty="0"/>
              <a:t>consistent performance. </a:t>
            </a:r>
          </a:p>
          <a:p>
            <a:pPr lvl="0"/>
            <a:r>
              <a:rPr lang="en-US" dirty="0" smtClean="0"/>
              <a:t>Business </a:t>
            </a:r>
            <a:r>
              <a:rPr lang="en-US" dirty="0"/>
              <a:t>requires an aggressively low total </a:t>
            </a:r>
            <a:r>
              <a:rPr lang="en-US" dirty="0" smtClean="0"/>
              <a:t/>
            </a:r>
            <a:br>
              <a:rPr lang="en-US" dirty="0" smtClean="0"/>
            </a:br>
            <a:r>
              <a:rPr lang="en-US" dirty="0" smtClean="0"/>
              <a:t>cost </a:t>
            </a:r>
            <a:r>
              <a:rPr lang="en-US" dirty="0"/>
              <a:t>of ownership. </a:t>
            </a:r>
          </a:p>
          <a:p>
            <a:pPr lvl="0"/>
            <a:r>
              <a:rPr lang="en-US" dirty="0" smtClean="0"/>
              <a:t>Need extreme performance </a:t>
            </a:r>
            <a:r>
              <a:rPr lang="en-US" dirty="0"/>
              <a:t>and throughput </a:t>
            </a:r>
            <a:r>
              <a:rPr lang="en-US" dirty="0" smtClean="0"/>
              <a:t/>
            </a:r>
            <a:br>
              <a:rPr lang="en-US" dirty="0" smtClean="0"/>
            </a:br>
            <a:r>
              <a:rPr lang="en-US" dirty="0" smtClean="0"/>
              <a:t>to </a:t>
            </a:r>
            <a:r>
              <a:rPr lang="en-US" dirty="0"/>
              <a:t>drive today’s virtualized and Big Data workloads.</a:t>
            </a:r>
          </a:p>
          <a:p>
            <a:pPr lvl="0"/>
            <a:r>
              <a:rPr lang="en-US" dirty="0" smtClean="0"/>
              <a:t>Servers with </a:t>
            </a:r>
            <a:r>
              <a:rPr lang="en-US" dirty="0"/>
              <a:t>Intel’s Data Center Solid State Drives (SSDs) can dramatically improve performance and efficiency in </a:t>
            </a:r>
            <a:r>
              <a:rPr lang="en-US" dirty="0" smtClean="0"/>
              <a:t>the </a:t>
            </a:r>
            <a:r>
              <a:rPr lang="en-US" dirty="0"/>
              <a:t>data </a:t>
            </a:r>
            <a:r>
              <a:rPr lang="en-US" dirty="0" smtClean="0"/>
              <a:t>center</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674" y="957128"/>
            <a:ext cx="2811326" cy="2164721"/>
          </a:xfrm>
          <a:prstGeom prst="rect">
            <a:avLst/>
          </a:prstGeom>
        </p:spPr>
      </p:pic>
    </p:spTree>
    <p:extLst>
      <p:ext uri="{BB962C8B-B14F-4D97-AF65-F5344CB8AC3E}">
        <p14:creationId xmlns:p14="http://schemas.microsoft.com/office/powerpoint/2010/main" val="423078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a:t>
            </a:r>
            <a:r>
              <a:rPr lang="en-US" dirty="0" smtClean="0"/>
              <a:t>Technology</a:t>
            </a:r>
            <a:r>
              <a:rPr lang="en-US" dirty="0"/>
              <a:t>, </a:t>
            </a:r>
            <a:r>
              <a:rPr lang="en-US" dirty="0" smtClean="0"/>
              <a:t>New Dynamics</a:t>
            </a:r>
            <a:r>
              <a:rPr lang="en-US" dirty="0"/>
              <a:t/>
            </a:r>
            <a:br>
              <a:rPr lang="en-US" dirty="0"/>
            </a:br>
            <a:endParaRPr lang="en-US" dirty="0"/>
          </a:p>
        </p:txBody>
      </p:sp>
      <p:sp>
        <p:nvSpPr>
          <p:cNvPr id="3" name="Content Placeholder 2"/>
          <p:cNvSpPr>
            <a:spLocks noGrp="1"/>
          </p:cNvSpPr>
          <p:nvPr>
            <p:ph idx="1"/>
          </p:nvPr>
        </p:nvSpPr>
        <p:spPr>
          <a:xfrm>
            <a:off x="457200" y="1186003"/>
            <a:ext cx="8229600" cy="3775295"/>
          </a:xfrm>
        </p:spPr>
        <p:txBody>
          <a:bodyPr>
            <a:noAutofit/>
          </a:bodyPr>
          <a:lstStyle/>
          <a:p>
            <a:r>
              <a:rPr lang="en-US" sz="1800" dirty="0" smtClean="0"/>
              <a:t>Solid-State </a:t>
            </a:r>
            <a:r>
              <a:rPr lang="en-US" sz="1800" dirty="0"/>
              <a:t>Drive technology is fundamentally </a:t>
            </a:r>
            <a:r>
              <a:rPr lang="en-US" sz="1800" dirty="0" smtClean="0"/>
              <a:t>different than traditional </a:t>
            </a:r>
            <a:r>
              <a:rPr lang="en-US" sz="1800" dirty="0"/>
              <a:t>hard disk drives. </a:t>
            </a:r>
            <a:endParaRPr lang="en-US" sz="1800" dirty="0" smtClean="0"/>
          </a:p>
          <a:p>
            <a:r>
              <a:rPr lang="en-US" sz="1800" dirty="0" smtClean="0"/>
              <a:t>Replaces the </a:t>
            </a:r>
            <a:r>
              <a:rPr lang="en-US" sz="1800" dirty="0"/>
              <a:t>mechanical </a:t>
            </a:r>
            <a:r>
              <a:rPr lang="en-US" sz="1800" dirty="0" smtClean="0"/>
              <a:t>reading process </a:t>
            </a:r>
            <a:br>
              <a:rPr lang="en-US" sz="1800" dirty="0" smtClean="0"/>
            </a:br>
            <a:r>
              <a:rPr lang="en-US" sz="1800" dirty="0" smtClean="0"/>
              <a:t>for HDD spinning disk, providing</a:t>
            </a:r>
          </a:p>
          <a:p>
            <a:pPr lvl="1"/>
            <a:r>
              <a:rPr lang="en-US" sz="1400" dirty="0" smtClean="0"/>
              <a:t>Extreme performance</a:t>
            </a:r>
          </a:p>
          <a:p>
            <a:pPr lvl="1"/>
            <a:r>
              <a:rPr lang="en-US" sz="1400" dirty="0" smtClean="0"/>
              <a:t>Increased throughput</a:t>
            </a:r>
          </a:p>
          <a:p>
            <a:pPr lvl="1"/>
            <a:r>
              <a:rPr lang="en-US" sz="1400" dirty="0" smtClean="0"/>
              <a:t>Advanced </a:t>
            </a:r>
            <a:r>
              <a:rPr lang="en-US" sz="1400" dirty="0"/>
              <a:t>reliability for the data </a:t>
            </a:r>
            <a:r>
              <a:rPr lang="en-US" sz="1400" dirty="0" smtClean="0"/>
              <a:t>center</a:t>
            </a:r>
            <a:endParaRPr lang="en-US" sz="1400" dirty="0"/>
          </a:p>
          <a:p>
            <a:r>
              <a:rPr lang="en-US" sz="1800" dirty="0"/>
              <a:t>How do I </a:t>
            </a:r>
            <a:r>
              <a:rPr lang="en-US" sz="1800" dirty="0" smtClean="0"/>
              <a:t>choose </a:t>
            </a:r>
            <a:r>
              <a:rPr lang="en-US" sz="1800" dirty="0"/>
              <a:t>– there are so many options? </a:t>
            </a:r>
            <a:endParaRPr lang="en-US" sz="1800" dirty="0" smtClean="0"/>
          </a:p>
          <a:p>
            <a:pPr lvl="1"/>
            <a:r>
              <a:rPr lang="en-US" sz="1400" dirty="0" smtClean="0"/>
              <a:t>Firmware </a:t>
            </a:r>
            <a:r>
              <a:rPr lang="en-US" sz="1400" dirty="0"/>
              <a:t>controls the important characteristics of each manufacturer’s </a:t>
            </a:r>
            <a:r>
              <a:rPr lang="en-US" sz="1400" dirty="0" smtClean="0"/>
              <a:t>SSDs making them have different performance </a:t>
            </a:r>
            <a:r>
              <a:rPr lang="en-US" sz="1400" dirty="0"/>
              <a:t>and reliability features. </a:t>
            </a:r>
            <a:endParaRPr lang="en-US" sz="1400" dirty="0" smtClean="0"/>
          </a:p>
          <a:p>
            <a:pPr lvl="1"/>
            <a:r>
              <a:rPr lang="en-US" sz="1400" dirty="0" smtClean="0"/>
              <a:t>Intel’s </a:t>
            </a:r>
            <a:r>
              <a:rPr lang="en-US" sz="1400" dirty="0"/>
              <a:t>SSD firmware is </a:t>
            </a:r>
            <a:r>
              <a:rPr lang="en-US" sz="1400" dirty="0" smtClean="0"/>
              <a:t>written to </a:t>
            </a:r>
            <a:r>
              <a:rPr lang="en-US" sz="1400" dirty="0"/>
              <a:t>provide fast, </a:t>
            </a:r>
            <a:r>
              <a:rPr lang="en-US" sz="1400" dirty="0" smtClean="0"/>
              <a:t>consistent </a:t>
            </a:r>
            <a:r>
              <a:rPr lang="en-US" sz="1400" dirty="0"/>
              <a:t>performance </a:t>
            </a:r>
            <a:r>
              <a:rPr lang="en-US" sz="1400" dirty="0" smtClean="0"/>
              <a:t/>
            </a:r>
            <a:br>
              <a:rPr lang="en-US" sz="1400" dirty="0" smtClean="0"/>
            </a:br>
            <a:r>
              <a:rPr lang="en-US" sz="1400" dirty="0" smtClean="0"/>
              <a:t>and </a:t>
            </a:r>
            <a:r>
              <a:rPr lang="en-US" sz="1400" dirty="0"/>
              <a:t>uniform endurance with low </a:t>
            </a:r>
            <a:r>
              <a:rPr lang="en-US" sz="1400" dirty="0" smtClean="0"/>
              <a:t>overhead.</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519" y="1750362"/>
            <a:ext cx="2846649" cy="1708554"/>
          </a:xfrm>
          <a:prstGeom prst="rect">
            <a:avLst/>
          </a:prstGeom>
        </p:spPr>
      </p:pic>
    </p:spTree>
    <p:extLst>
      <p:ext uri="{BB962C8B-B14F-4D97-AF65-F5344CB8AC3E}">
        <p14:creationId xmlns:p14="http://schemas.microsoft.com/office/powerpoint/2010/main" val="3996693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17" y="249382"/>
            <a:ext cx="8280838" cy="1091045"/>
          </a:xfrm>
        </p:spPr>
        <p:txBody>
          <a:bodyPr/>
          <a:lstStyle/>
          <a:p>
            <a:r>
              <a:rPr lang="en-US" dirty="0" smtClean="0"/>
              <a:t>The “Big 4” for Selecting a Data Center Solid-State Drive</a:t>
            </a:r>
            <a:endParaRPr lang="en-US" dirty="0"/>
          </a:p>
        </p:txBody>
      </p:sp>
      <p:grpSp>
        <p:nvGrpSpPr>
          <p:cNvPr id="11" name="Group 10"/>
          <p:cNvGrpSpPr/>
          <p:nvPr/>
        </p:nvGrpSpPr>
        <p:grpSpPr>
          <a:xfrm>
            <a:off x="248833" y="1272059"/>
            <a:ext cx="2118946" cy="3679981"/>
            <a:chOff x="386861" y="1340427"/>
            <a:chExt cx="2118946" cy="3679981"/>
          </a:xfrm>
        </p:grpSpPr>
        <p:sp>
          <p:nvSpPr>
            <p:cNvPr id="10" name="Rectangle 9"/>
            <p:cNvSpPr/>
            <p:nvPr/>
          </p:nvSpPr>
          <p:spPr>
            <a:xfrm>
              <a:off x="386861" y="1439541"/>
              <a:ext cx="2110154" cy="35808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386861" y="1340427"/>
              <a:ext cx="2110153" cy="4579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prstClr val="white"/>
                  </a:solidFill>
                </a:rPr>
                <a:t>Performance</a:t>
              </a:r>
              <a:endParaRPr lang="en-US" sz="2000" b="1" dirty="0">
                <a:solidFill>
                  <a:prstClr val="white"/>
                </a:solidFill>
              </a:endParaRPr>
            </a:p>
          </p:txBody>
        </p:sp>
        <p:sp>
          <p:nvSpPr>
            <p:cNvPr id="9" name="Rectangle 8"/>
            <p:cNvSpPr/>
            <p:nvPr/>
          </p:nvSpPr>
          <p:spPr>
            <a:xfrm>
              <a:off x="395653" y="1903735"/>
              <a:ext cx="2110154" cy="2262158"/>
            </a:xfrm>
            <a:prstGeom prst="rect">
              <a:avLst/>
            </a:prstGeom>
          </p:spPr>
          <p:txBody>
            <a:bodyPr wrap="square">
              <a:spAutoFit/>
            </a:bodyPr>
            <a:lstStyle/>
            <a:p>
              <a:pPr algn="ctr"/>
              <a:r>
                <a:rPr lang="en-US" sz="1600" dirty="0">
                  <a:solidFill>
                    <a:srgbClr val="4F81BD"/>
                  </a:solidFill>
                </a:rPr>
                <a:t>How fast is a random data transfer?</a:t>
              </a:r>
            </a:p>
            <a:p>
              <a:pPr marL="228600" lvl="2" indent="-114300">
                <a:spcBef>
                  <a:spcPts val="600"/>
                </a:spcBef>
                <a:spcAft>
                  <a:spcPts val="600"/>
                </a:spcAft>
                <a:buFont typeface="Arial" panose="020B0604020202020204" pitchFamily="34" charset="0"/>
                <a:buChar char="•"/>
              </a:pPr>
              <a:endParaRPr lang="en-US" sz="1200" i="1" dirty="0" smtClean="0">
                <a:solidFill>
                  <a:prstClr val="black"/>
                </a:solidFill>
              </a:endParaRPr>
            </a:p>
            <a:p>
              <a:pPr marL="228600" lvl="2" indent="-114300">
                <a:spcAft>
                  <a:spcPts val="600"/>
                </a:spcAft>
                <a:buFont typeface="Arial" panose="020B0604020202020204" pitchFamily="34" charset="0"/>
                <a:buChar char="•"/>
              </a:pPr>
              <a:r>
                <a:rPr lang="en-US" sz="1200" i="1" dirty="0" smtClean="0">
                  <a:solidFill>
                    <a:prstClr val="black"/>
                  </a:solidFill>
                </a:rPr>
                <a:t>15K </a:t>
              </a:r>
              <a:r>
                <a:rPr lang="en-US" sz="1200" i="1" dirty="0">
                  <a:solidFill>
                    <a:prstClr val="black"/>
                  </a:solidFill>
                </a:rPr>
                <a:t>SAS HDDs provide only ~230 IOPS</a:t>
              </a:r>
            </a:p>
            <a:p>
              <a:pPr marL="228600" lvl="2" indent="-114300">
                <a:spcAft>
                  <a:spcPts val="600"/>
                </a:spcAft>
                <a:buFont typeface="Arial" panose="020B0604020202020204" pitchFamily="34" charset="0"/>
                <a:buChar char="•"/>
              </a:pPr>
              <a:r>
                <a:rPr lang="en-US" sz="1200" i="1" dirty="0">
                  <a:solidFill>
                    <a:prstClr val="black"/>
                  </a:solidFill>
                </a:rPr>
                <a:t>Intel </a:t>
              </a:r>
              <a:r>
                <a:rPr lang="en-US" sz="1200" i="1" dirty="0" err="1">
                  <a:solidFill>
                    <a:prstClr val="black"/>
                  </a:solidFill>
                </a:rPr>
                <a:t>PCIe</a:t>
              </a:r>
              <a:r>
                <a:rPr lang="en-US" sz="1200" i="1" dirty="0">
                  <a:solidFill>
                    <a:prstClr val="black"/>
                  </a:solidFill>
                </a:rPr>
                <a:t> </a:t>
              </a:r>
              <a:r>
                <a:rPr lang="en-US" sz="1200" i="1" dirty="0" err="1">
                  <a:solidFill>
                    <a:prstClr val="black"/>
                  </a:solidFill>
                </a:rPr>
                <a:t>NVMe</a:t>
              </a:r>
              <a:r>
                <a:rPr lang="en-US" sz="1200" i="1" dirty="0">
                  <a:solidFill>
                    <a:prstClr val="black"/>
                  </a:solidFill>
                </a:rPr>
                <a:t> &amp; SATA SSDs deliver 75,000 to 460,000 IOPS!</a:t>
              </a:r>
            </a:p>
            <a:p>
              <a:pPr marL="114300" lvl="2">
                <a:spcAft>
                  <a:spcPts val="600"/>
                </a:spcAft>
              </a:pPr>
              <a:endParaRPr lang="en-US" sz="1200" dirty="0" smtClean="0">
                <a:solidFill>
                  <a:srgbClr val="0070C0"/>
                </a:solidFill>
              </a:endParaRPr>
            </a:p>
          </p:txBody>
        </p:sp>
      </p:grpSp>
      <p:grpSp>
        <p:nvGrpSpPr>
          <p:cNvPr id="27" name="Group 26"/>
          <p:cNvGrpSpPr/>
          <p:nvPr/>
        </p:nvGrpSpPr>
        <p:grpSpPr>
          <a:xfrm>
            <a:off x="2438115" y="1272059"/>
            <a:ext cx="2110156" cy="3679981"/>
            <a:chOff x="386859" y="1340427"/>
            <a:chExt cx="2110156" cy="3679981"/>
          </a:xfrm>
        </p:grpSpPr>
        <p:sp>
          <p:nvSpPr>
            <p:cNvPr id="28" name="Rectangle 27"/>
            <p:cNvSpPr/>
            <p:nvPr/>
          </p:nvSpPr>
          <p:spPr>
            <a:xfrm>
              <a:off x="386861" y="1439541"/>
              <a:ext cx="2110154" cy="3580867"/>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86861" y="1340427"/>
              <a:ext cx="2101362" cy="4579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prstClr val="white"/>
                  </a:solidFill>
                </a:rPr>
                <a:t>Throughput</a:t>
              </a:r>
              <a:endParaRPr lang="en-US" sz="2000" b="1" dirty="0">
                <a:solidFill>
                  <a:prstClr val="white"/>
                </a:solidFill>
              </a:endParaRPr>
            </a:p>
          </p:txBody>
        </p:sp>
        <p:sp>
          <p:nvSpPr>
            <p:cNvPr id="31" name="Rectangle 30"/>
            <p:cNvSpPr/>
            <p:nvPr/>
          </p:nvSpPr>
          <p:spPr>
            <a:xfrm>
              <a:off x="386859" y="1903735"/>
              <a:ext cx="2110154" cy="2129814"/>
            </a:xfrm>
            <a:prstGeom prst="rect">
              <a:avLst/>
            </a:prstGeom>
          </p:spPr>
          <p:txBody>
            <a:bodyPr wrap="square">
              <a:spAutoFit/>
            </a:bodyPr>
            <a:lstStyle/>
            <a:p>
              <a:pPr algn="ctr"/>
              <a:r>
                <a:rPr lang="en-US" sz="1600" dirty="0">
                  <a:solidFill>
                    <a:srgbClr val="C0504D"/>
                  </a:solidFill>
                </a:rPr>
                <a:t>How fast is a sequential </a:t>
              </a:r>
              <a:r>
                <a:rPr lang="en-US" sz="1600" dirty="0" smtClean="0">
                  <a:solidFill>
                    <a:srgbClr val="C0504D"/>
                  </a:solidFill>
                </a:rPr>
                <a:t>data </a:t>
              </a:r>
              <a:r>
                <a:rPr lang="en-US" sz="1600" dirty="0">
                  <a:solidFill>
                    <a:srgbClr val="C0504D"/>
                  </a:solidFill>
                </a:rPr>
                <a:t>transfer?</a:t>
              </a:r>
            </a:p>
            <a:p>
              <a:pPr marL="228600" lvl="2" indent="-114300">
                <a:spcBef>
                  <a:spcPts val="600"/>
                </a:spcBef>
                <a:spcAft>
                  <a:spcPts val="600"/>
                </a:spcAft>
                <a:buFont typeface="Arial"/>
                <a:buChar char="•"/>
              </a:pPr>
              <a:r>
                <a:rPr lang="en-US" sz="1200" i="1" dirty="0">
                  <a:solidFill>
                    <a:prstClr val="black"/>
                  </a:solidFill>
                  <a:latin typeface="Theinhardt Thin"/>
                </a:rPr>
                <a:t>15K SAS HDDs provide only ~250 MB/s</a:t>
              </a:r>
            </a:p>
            <a:p>
              <a:pPr marL="228600" lvl="2" indent="-114300">
                <a:spcBef>
                  <a:spcPct val="20000"/>
                </a:spcBef>
                <a:spcAft>
                  <a:spcPts val="600"/>
                </a:spcAft>
                <a:buFont typeface="Arial"/>
                <a:buChar char="•"/>
              </a:pPr>
              <a:r>
                <a:rPr lang="en-US" sz="1200" i="1" dirty="0">
                  <a:solidFill>
                    <a:prstClr val="black"/>
                  </a:solidFill>
                  <a:latin typeface="Theinhardt Thin"/>
                </a:rPr>
                <a:t>Intel SSD’s provide 2,800 MB/s (PCIe NVMe) or 500 MB/s (SATA</a:t>
              </a:r>
              <a:r>
                <a:rPr lang="en-US" sz="1200" i="1" dirty="0" smtClean="0">
                  <a:solidFill>
                    <a:prstClr val="black"/>
                  </a:solidFill>
                  <a:latin typeface="Theinhardt Thin"/>
                </a:rPr>
                <a:t>)</a:t>
              </a:r>
              <a:endParaRPr lang="en-US" sz="1200" i="1" dirty="0">
                <a:solidFill>
                  <a:prstClr val="black"/>
                </a:solidFill>
                <a:latin typeface="Theinhardt Thin"/>
              </a:endParaRPr>
            </a:p>
          </p:txBody>
        </p:sp>
      </p:grpSp>
      <p:grpSp>
        <p:nvGrpSpPr>
          <p:cNvPr id="32" name="Group 31"/>
          <p:cNvGrpSpPr/>
          <p:nvPr/>
        </p:nvGrpSpPr>
        <p:grpSpPr>
          <a:xfrm>
            <a:off x="4609817" y="1272059"/>
            <a:ext cx="2110154" cy="3679981"/>
            <a:chOff x="386861" y="1340427"/>
            <a:chExt cx="2110154" cy="3679981"/>
          </a:xfrm>
        </p:grpSpPr>
        <p:sp>
          <p:nvSpPr>
            <p:cNvPr id="33" name="Rectangle 32"/>
            <p:cNvSpPr/>
            <p:nvPr/>
          </p:nvSpPr>
          <p:spPr>
            <a:xfrm>
              <a:off x="386861" y="1439541"/>
              <a:ext cx="2110154" cy="3580867"/>
            </a:xfrm>
            <a:prstGeom prst="rect">
              <a:avLst/>
            </a:prstGeom>
            <a:solidFill>
              <a:schemeClr val="bg1"/>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386861" y="1340427"/>
              <a:ext cx="2110153" cy="4579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prstClr val="white"/>
                  </a:solidFill>
                </a:rPr>
                <a:t>Consistency</a:t>
              </a:r>
              <a:endParaRPr lang="en-US" sz="2000" b="1" dirty="0">
                <a:solidFill>
                  <a:prstClr val="white"/>
                </a:solidFill>
              </a:endParaRPr>
            </a:p>
          </p:txBody>
        </p:sp>
        <p:sp>
          <p:nvSpPr>
            <p:cNvPr id="36" name="Rectangle 35"/>
            <p:cNvSpPr/>
            <p:nvPr/>
          </p:nvSpPr>
          <p:spPr>
            <a:xfrm>
              <a:off x="465989" y="1903735"/>
              <a:ext cx="2024676" cy="2200602"/>
            </a:xfrm>
            <a:prstGeom prst="rect">
              <a:avLst/>
            </a:prstGeom>
          </p:spPr>
          <p:txBody>
            <a:bodyPr wrap="square">
              <a:spAutoFit/>
            </a:bodyPr>
            <a:lstStyle/>
            <a:p>
              <a:pPr algn="ctr"/>
              <a:r>
                <a:rPr lang="en-US" sz="1600" dirty="0">
                  <a:solidFill>
                    <a:srgbClr val="8064A2"/>
                  </a:solidFill>
                </a:rPr>
                <a:t>How often does </a:t>
              </a:r>
              <a:r>
                <a:rPr lang="en-US" sz="1600" dirty="0" smtClean="0">
                  <a:solidFill>
                    <a:srgbClr val="8064A2"/>
                  </a:solidFill>
                </a:rPr>
                <a:t/>
              </a:r>
              <a:br>
                <a:rPr lang="en-US" sz="1600" dirty="0" smtClean="0">
                  <a:solidFill>
                    <a:srgbClr val="8064A2"/>
                  </a:solidFill>
                </a:rPr>
              </a:br>
              <a:r>
                <a:rPr lang="en-US" sz="1600" dirty="0" smtClean="0">
                  <a:solidFill>
                    <a:srgbClr val="8064A2"/>
                  </a:solidFill>
                </a:rPr>
                <a:t>a </a:t>
              </a:r>
              <a:r>
                <a:rPr lang="en-US" sz="1600" dirty="0">
                  <a:solidFill>
                    <a:srgbClr val="8064A2"/>
                  </a:solidFill>
                </a:rPr>
                <a:t>drive perform </a:t>
              </a:r>
              <a:r>
                <a:rPr lang="en-US" sz="1600" dirty="0" smtClean="0">
                  <a:solidFill>
                    <a:srgbClr val="8064A2"/>
                  </a:solidFill>
                </a:rPr>
                <a:t>at </a:t>
              </a:r>
              <a:br>
                <a:rPr lang="en-US" sz="1600" dirty="0" smtClean="0">
                  <a:solidFill>
                    <a:srgbClr val="8064A2"/>
                  </a:solidFill>
                </a:rPr>
              </a:br>
              <a:r>
                <a:rPr lang="en-US" sz="1600" dirty="0" smtClean="0">
                  <a:solidFill>
                    <a:srgbClr val="8064A2"/>
                  </a:solidFill>
                </a:rPr>
                <a:t>a </a:t>
              </a:r>
              <a:r>
                <a:rPr lang="en-US" sz="1600" dirty="0">
                  <a:solidFill>
                    <a:srgbClr val="8064A2"/>
                  </a:solidFill>
                </a:rPr>
                <a:t>high rate</a:t>
              </a:r>
              <a:r>
                <a:rPr lang="en-US" sz="1600" dirty="0" smtClean="0">
                  <a:solidFill>
                    <a:srgbClr val="8064A2"/>
                  </a:solidFill>
                </a:rPr>
                <a:t>?</a:t>
              </a:r>
              <a:endParaRPr lang="en-US" sz="1600" dirty="0">
                <a:solidFill>
                  <a:srgbClr val="8064A2"/>
                </a:solidFill>
              </a:endParaRPr>
            </a:p>
            <a:p>
              <a:pPr marL="228600" lvl="2" indent="-114300">
                <a:spcBef>
                  <a:spcPts val="600"/>
                </a:spcBef>
                <a:spcAft>
                  <a:spcPts val="600"/>
                </a:spcAft>
                <a:buFont typeface="Arial"/>
                <a:buChar char="•"/>
              </a:pPr>
              <a:r>
                <a:rPr lang="en-US" sz="1200" i="1" dirty="0">
                  <a:solidFill>
                    <a:prstClr val="black"/>
                  </a:solidFill>
                  <a:latin typeface="Theinhardt Thin"/>
                </a:rPr>
                <a:t>Peak Performance not as important as consistent </a:t>
              </a:r>
              <a:r>
                <a:rPr lang="en-US" sz="1200" i="1" dirty="0" smtClean="0">
                  <a:solidFill>
                    <a:prstClr val="black"/>
                  </a:solidFill>
                  <a:latin typeface="Theinhardt Thin"/>
                </a:rPr>
                <a:t>performance since RAID systems perform at the speed of the lowest performing disk</a:t>
              </a:r>
              <a:endParaRPr lang="en-US" sz="1200" i="1" dirty="0">
                <a:solidFill>
                  <a:srgbClr val="0070C0"/>
                </a:solidFill>
                <a:latin typeface="Theinhardt Thin"/>
              </a:endParaRPr>
            </a:p>
          </p:txBody>
        </p:sp>
      </p:grpSp>
      <p:grpSp>
        <p:nvGrpSpPr>
          <p:cNvPr id="37" name="Group 36"/>
          <p:cNvGrpSpPr/>
          <p:nvPr/>
        </p:nvGrpSpPr>
        <p:grpSpPr>
          <a:xfrm>
            <a:off x="6807894" y="1272059"/>
            <a:ext cx="2110154" cy="3679981"/>
            <a:chOff x="386861" y="1340427"/>
            <a:chExt cx="2110154" cy="3679981"/>
          </a:xfrm>
        </p:grpSpPr>
        <p:sp>
          <p:nvSpPr>
            <p:cNvPr id="38" name="Rectangle 37"/>
            <p:cNvSpPr/>
            <p:nvPr/>
          </p:nvSpPr>
          <p:spPr>
            <a:xfrm>
              <a:off x="386861" y="1439541"/>
              <a:ext cx="2110154" cy="3580867"/>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386861" y="1340427"/>
              <a:ext cx="2110154" cy="4579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solidFill>
                    <a:prstClr val="white"/>
                  </a:solidFill>
                </a:rPr>
                <a:t>Reliability</a:t>
              </a:r>
              <a:endParaRPr lang="en-US" sz="2000" b="1" dirty="0">
                <a:solidFill>
                  <a:prstClr val="white"/>
                </a:solidFill>
              </a:endParaRPr>
            </a:p>
          </p:txBody>
        </p:sp>
        <p:sp>
          <p:nvSpPr>
            <p:cNvPr id="41" name="Rectangle 40"/>
            <p:cNvSpPr/>
            <p:nvPr/>
          </p:nvSpPr>
          <p:spPr>
            <a:xfrm>
              <a:off x="439612" y="1914431"/>
              <a:ext cx="1926153" cy="1985159"/>
            </a:xfrm>
            <a:prstGeom prst="rect">
              <a:avLst/>
            </a:prstGeom>
          </p:spPr>
          <p:txBody>
            <a:bodyPr wrap="square">
              <a:spAutoFit/>
            </a:bodyPr>
            <a:lstStyle/>
            <a:p>
              <a:pPr algn="ctr"/>
              <a:r>
                <a:rPr lang="en-US" sz="1600" dirty="0">
                  <a:solidFill>
                    <a:srgbClr val="F79646"/>
                  </a:solidFill>
                </a:rPr>
                <a:t>What data protection features are included</a:t>
              </a:r>
              <a:r>
                <a:rPr lang="en-US" sz="1600" dirty="0" smtClean="0">
                  <a:solidFill>
                    <a:srgbClr val="F79646"/>
                  </a:solidFill>
                </a:rPr>
                <a:t>?</a:t>
              </a:r>
              <a:endParaRPr lang="en-US" sz="1600" dirty="0">
                <a:solidFill>
                  <a:srgbClr val="F79646"/>
                </a:solidFill>
              </a:endParaRPr>
            </a:p>
            <a:p>
              <a:pPr marL="230188" indent="-119063">
                <a:spcBef>
                  <a:spcPts val="600"/>
                </a:spcBef>
                <a:spcAft>
                  <a:spcPts val="600"/>
                </a:spcAft>
                <a:buFont typeface="Arial" panose="020B0604020202020204" pitchFamily="34" charset="0"/>
                <a:buChar char="•"/>
              </a:pPr>
              <a:r>
                <a:rPr lang="en-US" sz="1200" i="1" dirty="0">
                  <a:solidFill>
                    <a:prstClr val="black"/>
                  </a:solidFill>
                  <a:latin typeface="Theinhardt Thin"/>
                </a:rPr>
                <a:t>End-to-end data protection &amp; power-loss protection </a:t>
              </a:r>
              <a:r>
                <a:rPr lang="en-US" sz="1200" i="1" dirty="0" smtClean="0">
                  <a:solidFill>
                    <a:prstClr val="black"/>
                  </a:solidFill>
                  <a:latin typeface="Theinhardt Thin"/>
                </a:rPr>
                <a:t>features</a:t>
              </a:r>
            </a:p>
            <a:p>
              <a:pPr marL="230188" indent="-119063">
                <a:spcBef>
                  <a:spcPts val="600"/>
                </a:spcBef>
                <a:spcAft>
                  <a:spcPts val="600"/>
                </a:spcAft>
                <a:buFont typeface="Arial" panose="020B0604020202020204" pitchFamily="34" charset="0"/>
                <a:buChar char="•"/>
              </a:pPr>
              <a:r>
                <a:rPr lang="en-US" sz="1200" i="1" dirty="0" smtClean="0">
                  <a:solidFill>
                    <a:prstClr val="black"/>
                  </a:solidFill>
                  <a:latin typeface="Theinhardt Thin"/>
                </a:rPr>
                <a:t>Error Correction</a:t>
              </a:r>
              <a:endParaRPr lang="en-US" sz="1200" i="1" dirty="0">
                <a:solidFill>
                  <a:prstClr val="black"/>
                </a:solidFill>
                <a:latin typeface="Theinhardt Thin"/>
              </a:endParaRPr>
            </a:p>
          </p:txBody>
        </p:sp>
      </p:grpSp>
      <p:sp>
        <p:nvSpPr>
          <p:cNvPr id="3" name="TextBox 2"/>
          <p:cNvSpPr txBox="1"/>
          <p:nvPr/>
        </p:nvSpPr>
        <p:spPr>
          <a:xfrm>
            <a:off x="339181" y="3965180"/>
            <a:ext cx="1947041" cy="461665"/>
          </a:xfrm>
          <a:prstGeom prst="rect">
            <a:avLst/>
          </a:prstGeom>
          <a:noFill/>
        </p:spPr>
        <p:txBody>
          <a:bodyPr wrap="square" rtlCol="0">
            <a:spAutoFit/>
          </a:bodyPr>
          <a:lstStyle/>
          <a:p>
            <a:pPr marL="114300" lvl="2">
              <a:spcAft>
                <a:spcPts val="600"/>
              </a:spcAft>
            </a:pPr>
            <a:r>
              <a:rPr lang="en-US" sz="1200" dirty="0">
                <a:solidFill>
                  <a:srgbClr val="0070C0"/>
                </a:solidFill>
              </a:rPr>
              <a:t>Intel SSD’s provide 300 to 200X performance!</a:t>
            </a:r>
          </a:p>
        </p:txBody>
      </p:sp>
      <p:sp>
        <p:nvSpPr>
          <p:cNvPr id="20" name="TextBox 19"/>
          <p:cNvSpPr txBox="1"/>
          <p:nvPr/>
        </p:nvSpPr>
        <p:spPr>
          <a:xfrm>
            <a:off x="2446908" y="3965181"/>
            <a:ext cx="2147762" cy="461665"/>
          </a:xfrm>
          <a:prstGeom prst="rect">
            <a:avLst/>
          </a:prstGeom>
          <a:noFill/>
        </p:spPr>
        <p:txBody>
          <a:bodyPr wrap="square" rtlCol="0">
            <a:spAutoFit/>
          </a:bodyPr>
          <a:lstStyle/>
          <a:p>
            <a:pPr marL="114300" lvl="2">
              <a:spcBef>
                <a:spcPct val="20000"/>
              </a:spcBef>
              <a:spcAft>
                <a:spcPts val="600"/>
              </a:spcAft>
            </a:pPr>
            <a:r>
              <a:rPr lang="en-US" sz="1200" i="1" dirty="0">
                <a:solidFill>
                  <a:srgbClr val="0070C0"/>
                </a:solidFill>
                <a:latin typeface="Theinhardt Thin"/>
              </a:rPr>
              <a:t>2-10X+ More throughput with Intel SSDs!</a:t>
            </a:r>
          </a:p>
        </p:txBody>
      </p:sp>
      <p:sp>
        <p:nvSpPr>
          <p:cNvPr id="21" name="TextBox 20"/>
          <p:cNvSpPr txBox="1"/>
          <p:nvPr/>
        </p:nvSpPr>
        <p:spPr>
          <a:xfrm>
            <a:off x="6839757" y="3965181"/>
            <a:ext cx="1947041" cy="830997"/>
          </a:xfrm>
          <a:prstGeom prst="rect">
            <a:avLst/>
          </a:prstGeom>
          <a:noFill/>
        </p:spPr>
        <p:txBody>
          <a:bodyPr wrap="square" rtlCol="0">
            <a:spAutoFit/>
          </a:bodyPr>
          <a:lstStyle/>
          <a:p>
            <a:pPr marL="111125">
              <a:spcBef>
                <a:spcPts val="600"/>
              </a:spcBef>
              <a:spcAft>
                <a:spcPts val="600"/>
              </a:spcAft>
            </a:pPr>
            <a:r>
              <a:rPr lang="en-US" sz="1200" i="1" dirty="0">
                <a:solidFill>
                  <a:srgbClr val="0070C0"/>
                </a:solidFill>
                <a:latin typeface="Theinhardt Thin"/>
              </a:rPr>
              <a:t>Intel SSDs reduce the probability of Silent Data Corruption to virtually 0%!</a:t>
            </a:r>
          </a:p>
        </p:txBody>
      </p:sp>
      <p:sp>
        <p:nvSpPr>
          <p:cNvPr id="22" name="TextBox 21"/>
          <p:cNvSpPr txBox="1"/>
          <p:nvPr/>
        </p:nvSpPr>
        <p:spPr>
          <a:xfrm>
            <a:off x="4601020" y="3965181"/>
            <a:ext cx="1947041" cy="830997"/>
          </a:xfrm>
          <a:prstGeom prst="rect">
            <a:avLst/>
          </a:prstGeom>
          <a:noFill/>
        </p:spPr>
        <p:txBody>
          <a:bodyPr wrap="square" rtlCol="0">
            <a:spAutoFit/>
          </a:bodyPr>
          <a:lstStyle/>
          <a:p>
            <a:pPr marL="114300" lvl="2">
              <a:spcBef>
                <a:spcPts val="600"/>
              </a:spcBef>
              <a:spcAft>
                <a:spcPts val="600"/>
              </a:spcAft>
            </a:pPr>
            <a:r>
              <a:rPr lang="en-US" sz="1200" i="1" dirty="0">
                <a:solidFill>
                  <a:srgbClr val="0070C0"/>
                </a:solidFill>
                <a:latin typeface="Theinhardt Thin"/>
              </a:rPr>
              <a:t>Intel SSDs provide maximum latencies of less than 500 µs, 99.9% of the time</a:t>
            </a:r>
          </a:p>
        </p:txBody>
      </p:sp>
    </p:spTree>
    <p:extLst>
      <p:ext uri="{BB962C8B-B14F-4D97-AF65-F5344CB8AC3E}">
        <p14:creationId xmlns:p14="http://schemas.microsoft.com/office/powerpoint/2010/main" val="815712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11492" y="1364577"/>
            <a:ext cx="2644923" cy="3411890"/>
          </a:xfrm>
          <a:prstGeom prst="rect">
            <a:avLst/>
          </a:prstGeom>
          <a:solidFill>
            <a:schemeClr val="bg1"/>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11493" y="1341057"/>
            <a:ext cx="2644923" cy="15508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b="1" dirty="0"/>
          </a:p>
        </p:txBody>
      </p:sp>
      <p:sp>
        <p:nvSpPr>
          <p:cNvPr id="11" name="Rectangle 10"/>
          <p:cNvSpPr/>
          <p:nvPr/>
        </p:nvSpPr>
        <p:spPr>
          <a:xfrm>
            <a:off x="6131605" y="1364577"/>
            <a:ext cx="2644923" cy="3411890"/>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31606" y="1341057"/>
            <a:ext cx="2644923" cy="15508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b="1" dirty="0"/>
          </a:p>
        </p:txBody>
      </p:sp>
      <p:sp>
        <p:nvSpPr>
          <p:cNvPr id="8" name="Rectangle 7"/>
          <p:cNvSpPr/>
          <p:nvPr/>
        </p:nvSpPr>
        <p:spPr>
          <a:xfrm>
            <a:off x="491378" y="1364577"/>
            <a:ext cx="2644923" cy="341189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77753"/>
            <a:ext cx="8229600" cy="595570"/>
          </a:xfrm>
        </p:spPr>
        <p:txBody>
          <a:bodyPr/>
          <a:lstStyle/>
          <a:p>
            <a:r>
              <a:rPr lang="en-US" dirty="0"/>
              <a:t>Which is the Most Important is Application </a:t>
            </a:r>
            <a:r>
              <a:rPr lang="en-US" dirty="0" smtClean="0"/>
              <a:t>Dependent</a:t>
            </a:r>
            <a:endParaRPr lang="en-US" dirty="0"/>
          </a:p>
        </p:txBody>
      </p:sp>
      <p:sp>
        <p:nvSpPr>
          <p:cNvPr id="4" name="Content Placeholder 3"/>
          <p:cNvSpPr>
            <a:spLocks noGrp="1"/>
          </p:cNvSpPr>
          <p:nvPr>
            <p:ph idx="1"/>
          </p:nvPr>
        </p:nvSpPr>
        <p:spPr>
          <a:xfrm>
            <a:off x="551198" y="1604491"/>
            <a:ext cx="2525282" cy="3164695"/>
          </a:xfrm>
        </p:spPr>
        <p:txBody>
          <a:bodyPr>
            <a:normAutofit/>
          </a:bodyPr>
          <a:lstStyle/>
          <a:p>
            <a:pPr marL="0" lvl="0" indent="0" algn="ctr">
              <a:buNone/>
            </a:pPr>
            <a:r>
              <a:rPr lang="en-US" sz="1800" b="1" u="sng" dirty="0" smtClean="0"/>
              <a:t>Throughput</a:t>
            </a:r>
            <a:r>
              <a:rPr lang="en-US" sz="1800" dirty="0" smtClean="0"/>
              <a:t> </a:t>
            </a:r>
            <a:r>
              <a:rPr lang="en-US" sz="1800" dirty="0"/>
              <a:t>of </a:t>
            </a:r>
            <a:r>
              <a:rPr lang="en-US" sz="1800" dirty="0" smtClean="0"/>
              <a:t>a SSD is important </a:t>
            </a:r>
            <a:r>
              <a:rPr lang="en-US" sz="1800" dirty="0"/>
              <a:t>for applications </a:t>
            </a:r>
            <a:r>
              <a:rPr lang="en-US" sz="1800" dirty="0" smtClean="0"/>
              <a:t>that work </a:t>
            </a:r>
            <a:r>
              <a:rPr lang="en-US" sz="1800" dirty="0"/>
              <a:t>with large </a:t>
            </a:r>
            <a:r>
              <a:rPr lang="en-US" sz="1800" dirty="0" smtClean="0"/>
              <a:t>files </a:t>
            </a:r>
            <a:r>
              <a:rPr lang="en-US" sz="1800" dirty="0"/>
              <a:t>and </a:t>
            </a:r>
            <a:r>
              <a:rPr lang="en-US" sz="1800" dirty="0" smtClean="0"/>
              <a:t>require </a:t>
            </a:r>
            <a:r>
              <a:rPr lang="en-US" sz="1800" dirty="0"/>
              <a:t>a large number of sequential I/O operations such </a:t>
            </a:r>
            <a:r>
              <a:rPr lang="en-US" sz="1800" dirty="0" smtClean="0"/>
              <a:t>as </a:t>
            </a:r>
            <a:r>
              <a:rPr lang="en-US" sz="1800" dirty="0"/>
              <a:t>video-on-demand, medical imaging, and web applications</a:t>
            </a:r>
            <a:r>
              <a:rPr lang="en-US" sz="1800" dirty="0" smtClean="0"/>
              <a:t>.</a:t>
            </a:r>
            <a:endParaRPr lang="en-US" sz="1800" dirty="0"/>
          </a:p>
        </p:txBody>
      </p:sp>
      <p:sp>
        <p:nvSpPr>
          <p:cNvPr id="5" name="Content Placeholder 3"/>
          <p:cNvSpPr txBox="1">
            <a:spLocks/>
          </p:cNvSpPr>
          <p:nvPr/>
        </p:nvSpPr>
        <p:spPr>
          <a:xfrm>
            <a:off x="3401226" y="1604490"/>
            <a:ext cx="2435552" cy="3164695"/>
          </a:xfrm>
          <a:prstGeom prst="rect">
            <a:avLst/>
          </a:prstGeom>
        </p:spPr>
        <p:txBody>
          <a:bodyPr vert="horz" lIns="91440" tIns="45720" rIns="91440" bIns="45720" rtlCol="0">
            <a:normAutofit/>
          </a:bodyPr>
          <a:lst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569913"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pPr>
            <a:r>
              <a:rPr lang="en-US" sz="1800" b="1" u="sng" dirty="0" smtClean="0"/>
              <a:t>Consistency</a:t>
            </a:r>
            <a:r>
              <a:rPr lang="en-US" sz="1800" dirty="0" smtClean="0"/>
              <a:t> of SSDs are a </a:t>
            </a:r>
            <a:r>
              <a:rPr lang="en-US" sz="1800" dirty="0"/>
              <a:t>measure of how the drive performs in the </a:t>
            </a:r>
            <a:br>
              <a:rPr lang="en-US" sz="1800" dirty="0"/>
            </a:br>
            <a:r>
              <a:rPr lang="en-US" sz="1800" dirty="0"/>
              <a:t>data center. </a:t>
            </a:r>
          </a:p>
          <a:p>
            <a:pPr marL="0" lvl="1" indent="0" algn="ctr">
              <a:spcBef>
                <a:spcPts val="1200"/>
              </a:spcBef>
              <a:buNone/>
            </a:pPr>
            <a:r>
              <a:rPr lang="en-US" dirty="0"/>
              <a:t>It </a:t>
            </a:r>
            <a:r>
              <a:rPr lang="en-US" dirty="0" smtClean="0"/>
              <a:t>is more </a:t>
            </a:r>
            <a:r>
              <a:rPr lang="en-US" dirty="0"/>
              <a:t>important than overall peak performance, </a:t>
            </a:r>
            <a:br>
              <a:rPr lang="en-US" dirty="0"/>
            </a:br>
            <a:r>
              <a:rPr lang="en-US" dirty="0"/>
              <a:t>especially in RAID environments. </a:t>
            </a:r>
          </a:p>
        </p:txBody>
      </p:sp>
      <p:sp>
        <p:nvSpPr>
          <p:cNvPr id="6" name="Content Placeholder 3"/>
          <p:cNvSpPr txBox="1">
            <a:spLocks/>
          </p:cNvSpPr>
          <p:nvPr/>
        </p:nvSpPr>
        <p:spPr>
          <a:xfrm>
            <a:off x="6296111" y="1604491"/>
            <a:ext cx="2315911" cy="3070059"/>
          </a:xfrm>
          <a:prstGeom prst="rect">
            <a:avLst/>
          </a:prstGeom>
        </p:spPr>
        <p:txBody>
          <a:bodyPr vert="horz" lIns="91440" tIns="45720" rIns="91440" bIns="45720" rtlCol="0">
            <a:normAutofit/>
          </a:bodyPr>
          <a:lst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569913"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pPr>
            <a:r>
              <a:rPr lang="en-US" sz="1800" b="1" u="sng" dirty="0" smtClean="0"/>
              <a:t>Reliability</a:t>
            </a:r>
            <a:r>
              <a:rPr lang="en-US" sz="1800" dirty="0" smtClean="0"/>
              <a:t> </a:t>
            </a:r>
            <a:r>
              <a:rPr lang="en-US" sz="1800" dirty="0"/>
              <a:t>is important </a:t>
            </a:r>
            <a:r>
              <a:rPr lang="en-US" sz="1800" dirty="0" smtClean="0"/>
              <a:t>to reduce SSD errors such as  silent </a:t>
            </a:r>
            <a:r>
              <a:rPr lang="en-US" sz="1800" dirty="0"/>
              <a:t>data </a:t>
            </a:r>
            <a:r>
              <a:rPr lang="en-US" sz="1800" dirty="0" smtClean="0"/>
              <a:t>corruption, and provided end-to-end data protection along with 256-bit </a:t>
            </a:r>
            <a:r>
              <a:rPr lang="en-US" sz="1800" dirty="0"/>
              <a:t>AES </a:t>
            </a:r>
            <a:r>
              <a:rPr lang="en-US" sz="1800" dirty="0" smtClean="0"/>
              <a:t>encryption.</a:t>
            </a:r>
            <a:endParaRPr lang="en-US" sz="1800" dirty="0"/>
          </a:p>
        </p:txBody>
      </p:sp>
      <p:sp>
        <p:nvSpPr>
          <p:cNvPr id="7" name="Rectangle 6"/>
          <p:cNvSpPr/>
          <p:nvPr/>
        </p:nvSpPr>
        <p:spPr>
          <a:xfrm>
            <a:off x="491379" y="1341057"/>
            <a:ext cx="2644923" cy="15508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b="1" dirty="0"/>
          </a:p>
        </p:txBody>
      </p:sp>
    </p:spTree>
    <p:extLst>
      <p:ext uri="{BB962C8B-B14F-4D97-AF65-F5344CB8AC3E}">
        <p14:creationId xmlns:p14="http://schemas.microsoft.com/office/powerpoint/2010/main" val="1319095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795" y="2950554"/>
            <a:ext cx="2384870" cy="1346921"/>
          </a:xfrm>
          <a:prstGeom prst="rect">
            <a:avLst/>
          </a:prstGeom>
        </p:spPr>
      </p:pic>
      <p:sp>
        <p:nvSpPr>
          <p:cNvPr id="2" name="Title 1"/>
          <p:cNvSpPr>
            <a:spLocks noGrp="1"/>
          </p:cNvSpPr>
          <p:nvPr>
            <p:ph type="title"/>
          </p:nvPr>
        </p:nvSpPr>
        <p:spPr>
          <a:xfrm>
            <a:off x="457200" y="546447"/>
            <a:ext cx="8229600" cy="891540"/>
          </a:xfrm>
        </p:spPr>
        <p:txBody>
          <a:bodyPr/>
          <a:lstStyle/>
          <a:p>
            <a:r>
              <a:rPr lang="en-US" dirty="0" smtClean="0"/>
              <a:t>Intel SSD Differentiators – Reliability and Consistency</a:t>
            </a:r>
            <a:endParaRPr lang="en-US" dirty="0"/>
          </a:p>
        </p:txBody>
      </p:sp>
      <p:sp>
        <p:nvSpPr>
          <p:cNvPr id="3" name="Content Placeholder 2"/>
          <p:cNvSpPr>
            <a:spLocks noGrp="1"/>
          </p:cNvSpPr>
          <p:nvPr>
            <p:ph idx="1"/>
          </p:nvPr>
        </p:nvSpPr>
        <p:spPr>
          <a:xfrm>
            <a:off x="457200" y="1409714"/>
            <a:ext cx="7960407" cy="2810849"/>
          </a:xfrm>
        </p:spPr>
        <p:txBody>
          <a:bodyPr>
            <a:normAutofit fontScale="92500" lnSpcReduction="10000"/>
          </a:bodyPr>
          <a:lstStyle/>
          <a:p>
            <a:r>
              <a:rPr lang="en-US" b="1" dirty="0" smtClean="0"/>
              <a:t>Intel Reliability</a:t>
            </a:r>
          </a:p>
          <a:p>
            <a:pPr lvl="1"/>
            <a:r>
              <a:rPr lang="en-US" dirty="0" smtClean="0"/>
              <a:t>Reducing </a:t>
            </a:r>
            <a:r>
              <a:rPr lang="en-US" dirty="0"/>
              <a:t>the probability of Silent Data </a:t>
            </a:r>
            <a:r>
              <a:rPr lang="en-US" dirty="0" smtClean="0"/>
              <a:t>Corruption* </a:t>
            </a:r>
            <a:r>
              <a:rPr lang="en-US" dirty="0"/>
              <a:t>(SDC) to virtually </a:t>
            </a:r>
            <a:r>
              <a:rPr lang="en-US" dirty="0" smtClean="0"/>
              <a:t>zero</a:t>
            </a:r>
          </a:p>
          <a:p>
            <a:pPr lvl="2"/>
            <a:r>
              <a:rPr lang="en-US" dirty="0" smtClean="0"/>
              <a:t>SDC </a:t>
            </a:r>
            <a:r>
              <a:rPr lang="en-US" dirty="0"/>
              <a:t>is also a problem in HDDs, but </a:t>
            </a:r>
            <a:r>
              <a:rPr lang="en-US" dirty="0" smtClean="0"/>
              <a:t>more </a:t>
            </a:r>
            <a:r>
              <a:rPr lang="en-US" dirty="0"/>
              <a:t>prevalent in SDDs. </a:t>
            </a:r>
            <a:endParaRPr lang="en-US" dirty="0" smtClean="0"/>
          </a:p>
          <a:p>
            <a:pPr lvl="2"/>
            <a:r>
              <a:rPr lang="en-US" dirty="0" smtClean="0"/>
              <a:t>Only Intel does </a:t>
            </a:r>
            <a:r>
              <a:rPr lang="en-US" dirty="0"/>
              <a:t>specific testing of their SSD drives </a:t>
            </a:r>
            <a:r>
              <a:rPr lang="en-US" dirty="0" smtClean="0"/>
              <a:t>to </a:t>
            </a:r>
            <a:r>
              <a:rPr lang="en-US" dirty="0"/>
              <a:t>minimize </a:t>
            </a:r>
            <a:r>
              <a:rPr lang="en-US" dirty="0" smtClean="0"/>
              <a:t>SDC.</a:t>
            </a:r>
          </a:p>
          <a:p>
            <a:pPr lvl="1"/>
            <a:r>
              <a:rPr lang="en-US" dirty="0" smtClean="0"/>
              <a:t>Intel’s </a:t>
            </a:r>
            <a:r>
              <a:rPr lang="en-US" dirty="0"/>
              <a:t>Industry leading rigorous testing and validation procedures result in some of the lowest return and failure rates in the industry </a:t>
            </a:r>
          </a:p>
          <a:p>
            <a:pPr>
              <a:spcBef>
                <a:spcPts val="1800"/>
              </a:spcBef>
            </a:pPr>
            <a:r>
              <a:rPr lang="en-US" b="1" dirty="0" smtClean="0"/>
              <a:t>Intel Consistency</a:t>
            </a:r>
          </a:p>
          <a:p>
            <a:pPr lvl="1"/>
            <a:r>
              <a:rPr lang="en-US" dirty="0" smtClean="0"/>
              <a:t>Max </a:t>
            </a:r>
            <a:r>
              <a:rPr lang="en-US" dirty="0"/>
              <a:t>latencies of less than 500 µs, 99.9% of the </a:t>
            </a:r>
            <a:r>
              <a:rPr lang="en-US" dirty="0" smtClean="0"/>
              <a:t>time</a:t>
            </a:r>
          </a:p>
          <a:p>
            <a:pPr lvl="2"/>
            <a:r>
              <a:rPr lang="en-US" dirty="0" smtClean="0"/>
              <a:t>Provides optimal performance in a RAID array</a:t>
            </a:r>
          </a:p>
        </p:txBody>
      </p:sp>
      <p:sp>
        <p:nvSpPr>
          <p:cNvPr id="4" name="TextBox 3"/>
          <p:cNvSpPr txBox="1"/>
          <p:nvPr/>
        </p:nvSpPr>
        <p:spPr>
          <a:xfrm>
            <a:off x="457200" y="4798842"/>
            <a:ext cx="6944114" cy="207749"/>
          </a:xfrm>
          <a:prstGeom prst="rect">
            <a:avLst/>
          </a:prstGeom>
          <a:noFill/>
        </p:spPr>
        <p:txBody>
          <a:bodyPr wrap="square" rtlCol="0">
            <a:spAutoFit/>
          </a:bodyPr>
          <a:lstStyle/>
          <a:p>
            <a:pPr marL="0" lvl="1"/>
            <a:r>
              <a:rPr lang="en-US" sz="750" dirty="0"/>
              <a:t>* SDC are errors in the data sent to the drive </a:t>
            </a:r>
            <a:r>
              <a:rPr lang="en-US" sz="750" dirty="0" smtClean="0"/>
              <a:t>which </a:t>
            </a:r>
            <a:r>
              <a:rPr lang="en-US" sz="750" dirty="0"/>
              <a:t>are not reported or corrected (silent) by the server and its subsystems. </a:t>
            </a:r>
          </a:p>
        </p:txBody>
      </p:sp>
    </p:spTree>
    <p:extLst>
      <p:ext uri="{BB962C8B-B14F-4D97-AF65-F5344CB8AC3E}">
        <p14:creationId xmlns:p14="http://schemas.microsoft.com/office/powerpoint/2010/main" val="4293169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693846"/>
          </a:xfrm>
        </p:spPr>
        <p:txBody>
          <a:bodyPr/>
          <a:lstStyle/>
          <a:p>
            <a:r>
              <a:rPr lang="en-US" dirty="0" smtClean="0"/>
              <a:t>Endurance Drives Optimal SSD Choice</a:t>
            </a:r>
            <a:endParaRPr lang="en-US" dirty="0"/>
          </a:p>
        </p:txBody>
      </p:sp>
      <p:sp>
        <p:nvSpPr>
          <p:cNvPr id="3" name="Content Placeholder 2"/>
          <p:cNvSpPr>
            <a:spLocks noGrp="1"/>
          </p:cNvSpPr>
          <p:nvPr>
            <p:ph idx="1"/>
          </p:nvPr>
        </p:nvSpPr>
        <p:spPr>
          <a:xfrm>
            <a:off x="440108" y="1456961"/>
            <a:ext cx="3294772" cy="3482412"/>
          </a:xfrm>
        </p:spPr>
        <p:txBody>
          <a:bodyPr>
            <a:noAutofit/>
          </a:bodyPr>
          <a:lstStyle/>
          <a:p>
            <a:r>
              <a:rPr lang="en-US" sz="1800" b="1" dirty="0" smtClean="0"/>
              <a:t>Write Intensive Endurance </a:t>
            </a:r>
            <a:r>
              <a:rPr lang="en-US" sz="1800" dirty="0" smtClean="0"/>
              <a:t>is </a:t>
            </a:r>
            <a:r>
              <a:rPr lang="en-US" sz="1800" dirty="0"/>
              <a:t>important to </a:t>
            </a:r>
            <a:r>
              <a:rPr lang="en-US" sz="1800" dirty="0" smtClean="0"/>
              <a:t>online </a:t>
            </a:r>
            <a:r>
              <a:rPr lang="en-US" sz="1800" dirty="0"/>
              <a:t>transaction processing (OLTP), email servers, and database applications that have a high amount of random I/O requests. </a:t>
            </a:r>
          </a:p>
          <a:p>
            <a:r>
              <a:rPr lang="en-US" sz="1800" b="1" dirty="0" smtClean="0"/>
              <a:t>SSD Endurance </a:t>
            </a:r>
            <a:r>
              <a:rPr lang="en-US" sz="1800" dirty="0"/>
              <a:t>is measured </a:t>
            </a:r>
            <a:r>
              <a:rPr lang="en-US" sz="1800" dirty="0" smtClean="0"/>
              <a:t>by Total </a:t>
            </a:r>
            <a:r>
              <a:rPr lang="en-US" sz="1800" dirty="0"/>
              <a:t>Bytes Written (TBW) </a:t>
            </a:r>
            <a:r>
              <a:rPr lang="en-US" sz="1800" dirty="0" smtClean="0"/>
              <a:t>and </a:t>
            </a:r>
            <a:r>
              <a:rPr lang="en-US" sz="1800" dirty="0"/>
              <a:t>Drive Writes per Day (DWPD</a:t>
            </a:r>
            <a:r>
              <a:rPr lang="en-US" sz="1800" dirty="0" smtClean="0"/>
              <a:t>).</a:t>
            </a:r>
            <a:endParaRPr lang="en-US" sz="1800" dirty="0"/>
          </a:p>
        </p:txBody>
      </p:sp>
      <mc:AlternateContent xmlns:mc="http://schemas.openxmlformats.org/markup-compatibility/2006" xmlns:a14="http://schemas.microsoft.com/office/drawing/2010/main">
        <mc:Choice Requires="a14">
          <p:graphicFrame>
            <p:nvGraphicFramePr>
              <p:cNvPr id="4" name="Content Placeholder 5"/>
              <p:cNvGraphicFramePr>
                <a:graphicFrameLocks/>
              </p:cNvGraphicFramePr>
              <p:nvPr>
                <p:extLst>
                  <p:ext uri="{D42A27DB-BD31-4B8C-83A1-F6EECF244321}">
                    <p14:modId xmlns:p14="http://schemas.microsoft.com/office/powerpoint/2010/main" val="1738811305"/>
                  </p:ext>
                </p:extLst>
              </p:nvPr>
            </p:nvGraphicFramePr>
            <p:xfrm>
              <a:off x="3892611" y="1525424"/>
              <a:ext cx="5029200" cy="1631181"/>
            </p:xfrm>
            <a:graphic>
              <a:graphicData uri="http://schemas.openxmlformats.org/drawingml/2006/table">
                <a:tbl>
                  <a:tblPr firstRow="1" bandRow="1">
                    <a:tableStyleId>{6E25E649-3F16-4E02-A733-19D2CDBF48F0}</a:tableStyleId>
                  </a:tblPr>
                  <a:tblGrid>
                    <a:gridCol w="2038172"/>
                    <a:gridCol w="2991028"/>
                  </a:tblGrid>
                  <a:tr h="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HP </a:t>
                          </a:r>
                          <a14:m>
                            <m:oMath xmlns:m="http://schemas.openxmlformats.org/officeDocument/2006/math">
                              <m:r>
                                <a:rPr lang="en-US" b="1" i="1" dirty="0" smtClean="0">
                                  <a:latin typeface="Cambria Math"/>
                                </a:rPr>
                                <m:t>−</m:t>
                              </m:r>
                            </m:oMath>
                          </a14:m>
                          <a:r>
                            <a:rPr lang="en-US" b="1" dirty="0" smtClean="0"/>
                            <a:t> </a:t>
                          </a:r>
                          <a:r>
                            <a:rPr lang="en-US" dirty="0" smtClean="0"/>
                            <a:t>3 classes of Enterprise SSDs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lang="en-US" dirty="0"/>
                        </a:p>
                      </a:txBody>
                      <a:tcPr/>
                    </a:tc>
                  </a:tr>
                  <a:tr h="421807">
                    <a:tc>
                      <a:txBody>
                        <a:bodyPr/>
                        <a:lstStyle/>
                        <a:p>
                          <a:r>
                            <a:rPr lang="en-US" sz="1600" dirty="0" smtClean="0"/>
                            <a:t>Read Intensive (RI) </a:t>
                          </a:r>
                          <a:endParaRPr lang="en-US" sz="1600" dirty="0"/>
                        </a:p>
                      </a:txBody>
                      <a:tcPr>
                        <a:lnL w="28575" cap="flat" cmpd="sng" algn="ctr">
                          <a:solidFill>
                            <a:schemeClr val="tx1"/>
                          </a:solidFill>
                          <a:prstDash val="solid"/>
                          <a:round/>
                          <a:headEnd type="none" w="med" len="med"/>
                          <a:tailEnd type="none" w="med" len="med"/>
                        </a:ln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Endurance &lt;=1 DWPD</a:t>
                          </a:r>
                        </a:p>
                      </a:txBody>
                      <a:tcPr>
                        <a:lnR w="28575" cap="flat" cmpd="sng" algn="ctr">
                          <a:solidFill>
                            <a:schemeClr val="tx1"/>
                          </a:solidFill>
                          <a:prstDash val="solid"/>
                          <a:round/>
                          <a:headEnd type="none" w="med" len="med"/>
                          <a:tailEnd type="none" w="med" len="med"/>
                        </a:lnR>
                      </a:tcPr>
                    </a:tc>
                  </a:tr>
                  <a:tr h="421807">
                    <a:tc>
                      <a:txBody>
                        <a:bodyPr/>
                        <a:lstStyle/>
                        <a:p>
                          <a:r>
                            <a:rPr lang="en-US" sz="1600" dirty="0" smtClean="0"/>
                            <a:t>Mixed Use (MU) </a:t>
                          </a:r>
                          <a:endParaRPr lang="en-US" sz="1600" dirty="0"/>
                        </a:p>
                      </a:txBody>
                      <a:tcPr>
                        <a:lnL w="28575" cap="flat" cmpd="sng" algn="ctr">
                          <a:solidFill>
                            <a:schemeClr val="tx1"/>
                          </a:solidFill>
                          <a:prstDash val="solid"/>
                          <a:round/>
                          <a:headEnd type="none" w="med" len="med"/>
                          <a:tailEnd type="none" w="med" len="med"/>
                        </a:ln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Endurance &gt;1 and &lt;10 DWPD</a:t>
                          </a:r>
                        </a:p>
                      </a:txBody>
                      <a:tcPr>
                        <a:lnR w="28575" cap="flat" cmpd="sng" algn="ctr">
                          <a:solidFill>
                            <a:schemeClr val="tx1"/>
                          </a:solidFill>
                          <a:prstDash val="solid"/>
                          <a:round/>
                          <a:headEnd type="none" w="med" len="med"/>
                          <a:tailEnd type="none" w="med" len="med"/>
                        </a:lnR>
                      </a:tcPr>
                    </a:tc>
                  </a:tr>
                  <a:tr h="421807">
                    <a:tc>
                      <a:txBody>
                        <a:bodyPr/>
                        <a:lstStyle/>
                        <a:p>
                          <a:r>
                            <a:rPr lang="en-US" sz="1600" dirty="0" smtClean="0"/>
                            <a:t>Write Intensive (WI)	</a:t>
                          </a:r>
                          <a:endParaRPr lang="en-US" sz="1600"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Endurance &gt;= 10 DWPD</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Content Placeholder 5"/>
              <p:cNvGraphicFramePr>
                <a:graphicFrameLocks/>
              </p:cNvGraphicFramePr>
              <p:nvPr>
                <p:extLst>
                  <p:ext uri="{D42A27DB-BD31-4B8C-83A1-F6EECF244321}">
                    <p14:modId xmlns:p14="http://schemas.microsoft.com/office/powerpoint/2010/main" val="1738811305"/>
                  </p:ext>
                </p:extLst>
              </p:nvPr>
            </p:nvGraphicFramePr>
            <p:xfrm>
              <a:off x="3892611" y="1525424"/>
              <a:ext cx="5029200" cy="1631181"/>
            </p:xfrm>
            <a:graphic>
              <a:graphicData uri="http://schemas.openxmlformats.org/drawingml/2006/table">
                <a:tbl>
                  <a:tblPr firstRow="1" bandRow="1">
                    <a:tableStyleId>{6E25E649-3F16-4E02-A733-19D2CDBF48F0}</a:tableStyleId>
                  </a:tblPr>
                  <a:tblGrid>
                    <a:gridCol w="2038172"/>
                    <a:gridCol w="2991028"/>
                  </a:tblGrid>
                  <a:tr h="365760">
                    <a:tc gridSpan="2">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blipFill rotWithShape="1">
                          <a:blip r:embed="rId3"/>
                          <a:stretch>
                            <a:fillRect l="-121" t="-8333" b="-346667"/>
                          </a:stretch>
                        </a:blipFill>
                      </a:tcPr>
                    </a:tc>
                    <a:tc hMerge="1">
                      <a:txBody>
                        <a:bodyPr/>
                        <a:lstStyle/>
                        <a:p>
                          <a:endParaRPr lang="en-US" dirty="0"/>
                        </a:p>
                      </a:txBody>
                      <a:tcPr/>
                    </a:tc>
                  </a:tr>
                  <a:tr h="421807">
                    <a:tc>
                      <a:txBody>
                        <a:bodyPr/>
                        <a:lstStyle/>
                        <a:p>
                          <a:r>
                            <a:rPr lang="en-US" sz="1600" dirty="0" smtClean="0"/>
                            <a:t>Read Intensive (RI) </a:t>
                          </a:r>
                          <a:endParaRPr lang="en-US" sz="1600" dirty="0"/>
                        </a:p>
                      </a:txBody>
                      <a:tcPr>
                        <a:lnL w="28575" cap="flat" cmpd="sng" algn="ctr">
                          <a:solidFill>
                            <a:schemeClr val="tx1"/>
                          </a:solidFill>
                          <a:prstDash val="solid"/>
                          <a:round/>
                          <a:headEnd type="none" w="med" len="med"/>
                          <a:tailEnd type="none" w="med" len="med"/>
                        </a:ln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Endurance &lt;=1 DWPD</a:t>
                          </a:r>
                        </a:p>
                      </a:txBody>
                      <a:tcPr>
                        <a:lnR w="28575" cap="flat" cmpd="sng" algn="ctr">
                          <a:solidFill>
                            <a:schemeClr val="tx1"/>
                          </a:solidFill>
                          <a:prstDash val="solid"/>
                          <a:round/>
                          <a:headEnd type="none" w="med" len="med"/>
                          <a:tailEnd type="none" w="med" len="med"/>
                        </a:lnR>
                      </a:tcPr>
                    </a:tc>
                  </a:tr>
                  <a:tr h="421807">
                    <a:tc>
                      <a:txBody>
                        <a:bodyPr/>
                        <a:lstStyle/>
                        <a:p>
                          <a:r>
                            <a:rPr lang="en-US" sz="1600" dirty="0" smtClean="0"/>
                            <a:t>Mixed Use (MU) </a:t>
                          </a:r>
                          <a:endParaRPr lang="en-US" sz="1600" dirty="0"/>
                        </a:p>
                      </a:txBody>
                      <a:tcPr>
                        <a:lnL w="28575" cap="flat" cmpd="sng" algn="ctr">
                          <a:solidFill>
                            <a:schemeClr val="tx1"/>
                          </a:solidFill>
                          <a:prstDash val="solid"/>
                          <a:round/>
                          <a:headEnd type="none" w="med" len="med"/>
                          <a:tailEnd type="none" w="med" len="med"/>
                        </a:ln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Endurance &gt;1 and &lt;10 DWPD</a:t>
                          </a:r>
                        </a:p>
                      </a:txBody>
                      <a:tcPr>
                        <a:lnR w="28575" cap="flat" cmpd="sng" algn="ctr">
                          <a:solidFill>
                            <a:schemeClr val="tx1"/>
                          </a:solidFill>
                          <a:prstDash val="solid"/>
                          <a:round/>
                          <a:headEnd type="none" w="med" len="med"/>
                          <a:tailEnd type="none" w="med" len="med"/>
                        </a:lnR>
                      </a:tcPr>
                    </a:tc>
                  </a:tr>
                  <a:tr h="421807">
                    <a:tc>
                      <a:txBody>
                        <a:bodyPr/>
                        <a:lstStyle/>
                        <a:p>
                          <a:r>
                            <a:rPr lang="en-US" sz="1600" dirty="0" smtClean="0"/>
                            <a:t>Write Intensive (WI)	</a:t>
                          </a:r>
                          <a:endParaRPr lang="en-US" sz="1600"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Endurance &gt;= 10 DWPD</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 name="Content Placeholder 5"/>
              <p:cNvGraphicFramePr>
                <a:graphicFrameLocks/>
              </p:cNvGraphicFramePr>
              <p:nvPr>
                <p:extLst>
                  <p:ext uri="{D42A27DB-BD31-4B8C-83A1-F6EECF244321}">
                    <p14:modId xmlns:p14="http://schemas.microsoft.com/office/powerpoint/2010/main" val="3326969940"/>
                  </p:ext>
                </p:extLst>
              </p:nvPr>
            </p:nvGraphicFramePr>
            <p:xfrm>
              <a:off x="3892611" y="3223805"/>
              <a:ext cx="5029200" cy="1209374"/>
            </p:xfrm>
            <a:graphic>
              <a:graphicData uri="http://schemas.openxmlformats.org/drawingml/2006/table">
                <a:tbl>
                  <a:tblPr firstRow="1" bandRow="1">
                    <a:tableStyleId>{6E25E649-3F16-4E02-A733-19D2CDBF48F0}</a:tableStyleId>
                  </a:tblPr>
                  <a:tblGrid>
                    <a:gridCol w="2062166"/>
                    <a:gridCol w="2967034"/>
                  </a:tblGrid>
                  <a:tr h="0">
                    <a:tc gridSpan="2">
                      <a:txBody>
                        <a:bodyPr/>
                        <a:lstStyle/>
                        <a:p>
                          <a:pPr marL="0" indent="0">
                            <a:buNone/>
                          </a:pPr>
                          <a:r>
                            <a:rPr lang="en-US" b="1" dirty="0" smtClean="0"/>
                            <a:t>Lenovo </a:t>
                          </a:r>
                          <a14:m>
                            <m:oMath xmlns:m="http://schemas.openxmlformats.org/officeDocument/2006/math">
                              <m:r>
                                <a:rPr lang="en-US" b="1" i="1" dirty="0" smtClean="0">
                                  <a:latin typeface="Cambria Math"/>
                                </a:rPr>
                                <m:t>−</m:t>
                              </m:r>
                            </m:oMath>
                          </a14:m>
                          <a:r>
                            <a:rPr lang="en-US" b="1" dirty="0" smtClean="0"/>
                            <a:t> </a:t>
                          </a:r>
                          <a:r>
                            <a:rPr lang="en-US" dirty="0" smtClean="0"/>
                            <a:t>2 classes of Enterprise SSDs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lang="en-US" dirty="0"/>
                        </a:p>
                      </a:txBody>
                      <a:tcPr/>
                    </a:tc>
                  </a:tr>
                  <a:tr h="421807">
                    <a:tc>
                      <a:txBody>
                        <a:bodyPr/>
                        <a:lstStyle/>
                        <a:p>
                          <a:pPr marL="0" lvl="1" indent="0"/>
                          <a:r>
                            <a:rPr lang="en-US" sz="1600" dirty="0" smtClean="0"/>
                            <a:t>Enterprise Value</a:t>
                          </a:r>
                        </a:p>
                      </a:txBody>
                      <a:tcPr>
                        <a:lnL w="28575" cap="flat" cmpd="sng" algn="ctr">
                          <a:solidFill>
                            <a:schemeClr val="tx1"/>
                          </a:solidFill>
                          <a:prstDash val="solid"/>
                          <a:round/>
                          <a:headEnd type="none" w="med" len="med"/>
                          <a:tailEnd type="none" w="med" len="med"/>
                        </a:lnL>
                      </a:tcPr>
                    </a:tc>
                    <a:tc>
                      <a:txBody>
                        <a:bodyPr/>
                        <a:lstStyle/>
                        <a:p>
                          <a:pPr marL="457200" lvl="1" indent="-457200"/>
                          <a:r>
                            <a:rPr lang="en-US" sz="1600" dirty="0" smtClean="0"/>
                            <a:t>Endurance of 24.3 PB TBW</a:t>
                          </a:r>
                        </a:p>
                      </a:txBody>
                      <a:tcPr>
                        <a:lnR w="28575" cap="flat" cmpd="sng" algn="ctr">
                          <a:solidFill>
                            <a:schemeClr val="tx1"/>
                          </a:solidFill>
                          <a:prstDash val="solid"/>
                          <a:round/>
                          <a:headEnd type="none" w="med" len="med"/>
                          <a:tailEnd type="none" w="med" len="med"/>
                        </a:lnR>
                      </a:tcPr>
                    </a:tc>
                  </a:tr>
                  <a:tr h="421807">
                    <a:tc>
                      <a:txBody>
                        <a:bodyPr/>
                        <a:lstStyle/>
                        <a:p>
                          <a:r>
                            <a:rPr lang="en-US" sz="1600" dirty="0" smtClean="0"/>
                            <a:t>Enterprise</a:t>
                          </a:r>
                          <a:endParaRPr lang="en-US" sz="1600"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Endurance of 1.0 PB TBW</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mc:Choice>
        <mc:Fallback xmlns="">
          <p:graphicFrame>
            <p:nvGraphicFramePr>
              <p:cNvPr id="5" name="Content Placeholder 5"/>
              <p:cNvGraphicFramePr>
                <a:graphicFrameLocks/>
              </p:cNvGraphicFramePr>
              <p:nvPr>
                <p:extLst>
                  <p:ext uri="{D42A27DB-BD31-4B8C-83A1-F6EECF244321}">
                    <p14:modId xmlns:p14="http://schemas.microsoft.com/office/powerpoint/2010/main" val="3326969940"/>
                  </p:ext>
                </p:extLst>
              </p:nvPr>
            </p:nvGraphicFramePr>
            <p:xfrm>
              <a:off x="3892611" y="3223805"/>
              <a:ext cx="5029200" cy="1209374"/>
            </p:xfrm>
            <a:graphic>
              <a:graphicData uri="http://schemas.openxmlformats.org/drawingml/2006/table">
                <a:tbl>
                  <a:tblPr firstRow="1" bandRow="1">
                    <a:tableStyleId>{6E25E649-3F16-4E02-A733-19D2CDBF48F0}</a:tableStyleId>
                  </a:tblPr>
                  <a:tblGrid>
                    <a:gridCol w="2062166"/>
                    <a:gridCol w="2967034"/>
                  </a:tblGrid>
                  <a:tr h="365760">
                    <a:tc gridSpan="2">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blipFill rotWithShape="1">
                          <a:blip r:embed="rId4"/>
                          <a:stretch>
                            <a:fillRect l="-121" t="-8333" b="-231667"/>
                          </a:stretch>
                        </a:blipFill>
                      </a:tcPr>
                    </a:tc>
                    <a:tc hMerge="1">
                      <a:txBody>
                        <a:bodyPr/>
                        <a:lstStyle/>
                        <a:p>
                          <a:endParaRPr lang="en-US" dirty="0"/>
                        </a:p>
                      </a:txBody>
                      <a:tcPr/>
                    </a:tc>
                  </a:tr>
                  <a:tr h="421807">
                    <a:tc>
                      <a:txBody>
                        <a:bodyPr/>
                        <a:lstStyle/>
                        <a:p>
                          <a:pPr marL="0" lvl="1" indent="0"/>
                          <a:r>
                            <a:rPr lang="en-US" sz="1600" dirty="0" smtClean="0"/>
                            <a:t>Enterprise Value</a:t>
                          </a:r>
                        </a:p>
                      </a:txBody>
                      <a:tcPr>
                        <a:lnL w="28575" cap="flat" cmpd="sng" algn="ctr">
                          <a:solidFill>
                            <a:schemeClr val="tx1"/>
                          </a:solidFill>
                          <a:prstDash val="solid"/>
                          <a:round/>
                          <a:headEnd type="none" w="med" len="med"/>
                          <a:tailEnd type="none" w="med" len="med"/>
                        </a:lnL>
                      </a:tcPr>
                    </a:tc>
                    <a:tc>
                      <a:txBody>
                        <a:bodyPr/>
                        <a:lstStyle/>
                        <a:p>
                          <a:pPr marL="457200" lvl="1" indent="-457200"/>
                          <a:r>
                            <a:rPr lang="en-US" sz="1600" dirty="0" smtClean="0"/>
                            <a:t>Endurance of 24.3 PB TBW</a:t>
                          </a:r>
                        </a:p>
                      </a:txBody>
                      <a:tcPr>
                        <a:lnR w="28575" cap="flat" cmpd="sng" algn="ctr">
                          <a:solidFill>
                            <a:schemeClr val="tx1"/>
                          </a:solidFill>
                          <a:prstDash val="solid"/>
                          <a:round/>
                          <a:headEnd type="none" w="med" len="med"/>
                          <a:tailEnd type="none" w="med" len="med"/>
                        </a:lnR>
                      </a:tcPr>
                    </a:tc>
                  </a:tr>
                  <a:tr h="421807">
                    <a:tc>
                      <a:txBody>
                        <a:bodyPr/>
                        <a:lstStyle/>
                        <a:p>
                          <a:r>
                            <a:rPr lang="en-US" sz="1600" dirty="0" smtClean="0"/>
                            <a:t>Enterprise</a:t>
                          </a:r>
                          <a:endParaRPr lang="en-US" sz="1600"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Endurance of 1.0 PB TBW</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530380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5" y="549564"/>
            <a:ext cx="6172200" cy="610720"/>
          </a:xfrm>
        </p:spPr>
        <p:txBody>
          <a:bodyPr/>
          <a:lstStyle/>
          <a:p>
            <a:r>
              <a:rPr lang="en-US" dirty="0" smtClean="0"/>
              <a:t>Sell TCO and $/IOPS</a:t>
            </a:r>
            <a:endParaRPr lang="en-US" dirty="0"/>
          </a:p>
        </p:txBody>
      </p:sp>
      <p:sp>
        <p:nvSpPr>
          <p:cNvPr id="3" name="Content Placeholder 2"/>
          <p:cNvSpPr>
            <a:spLocks noGrp="1"/>
          </p:cNvSpPr>
          <p:nvPr>
            <p:ph idx="1"/>
          </p:nvPr>
        </p:nvSpPr>
        <p:spPr>
          <a:xfrm>
            <a:off x="614855" y="1247684"/>
            <a:ext cx="8306954" cy="3460118"/>
          </a:xfrm>
        </p:spPr>
        <p:txBody>
          <a:bodyPr>
            <a:noAutofit/>
          </a:bodyPr>
          <a:lstStyle/>
          <a:p>
            <a:pPr marL="0" indent="0">
              <a:buNone/>
            </a:pPr>
            <a:r>
              <a:rPr lang="en-US" sz="1800" dirty="0" smtClean="0"/>
              <a:t>Solid-State Drives have a compelling TCO &amp; $/IPOS compared to HDDs</a:t>
            </a:r>
          </a:p>
          <a:p>
            <a:r>
              <a:rPr lang="en-US" sz="1600" dirty="0" smtClean="0"/>
              <a:t>Replace multiple legacy servers with fewer servers and provide better I/O performance</a:t>
            </a:r>
          </a:p>
          <a:p>
            <a:r>
              <a:rPr lang="en-US" sz="1600" dirty="0" smtClean="0"/>
              <a:t>Servers with SSDs are performance efficient </a:t>
            </a:r>
          </a:p>
          <a:p>
            <a:pPr lvl="1"/>
            <a:r>
              <a:rPr lang="en-US" sz="1400" dirty="0" smtClean="0"/>
              <a:t>Fewer servers are needed to service application workloads</a:t>
            </a:r>
          </a:p>
          <a:p>
            <a:pPr lvl="1"/>
            <a:r>
              <a:rPr lang="en-US" sz="1400" dirty="0" smtClean="0"/>
              <a:t>Total cost of ownership of servers with SSDs is often less than with HDDs </a:t>
            </a:r>
          </a:p>
          <a:p>
            <a:r>
              <a:rPr lang="en-US" sz="1600" dirty="0" smtClean="0"/>
              <a:t>Must Sell TCO over $/GB</a:t>
            </a:r>
          </a:p>
          <a:p>
            <a:pPr lvl="1"/>
            <a:r>
              <a:rPr lang="en-US" sz="1400" dirty="0" smtClean="0"/>
              <a:t>$/GB of Servers with HDDs ignores SSDs extreme performance</a:t>
            </a:r>
          </a:p>
          <a:p>
            <a:pPr lvl="1"/>
            <a:r>
              <a:rPr lang="en-US" sz="1400" dirty="0" smtClean="0"/>
              <a:t>Evaluate Servers based on workload they perform</a:t>
            </a:r>
          </a:p>
          <a:p>
            <a:pPr>
              <a:spcBef>
                <a:spcPts val="1800"/>
              </a:spcBef>
            </a:pPr>
            <a:r>
              <a:rPr lang="en-US" sz="1600" dirty="0" smtClean="0"/>
              <a:t>Use </a:t>
            </a:r>
            <a:r>
              <a:rPr lang="en-US" sz="1600" dirty="0"/>
              <a:t>Intel Solid-State Drive Data TCO Calculator to show savings</a:t>
            </a:r>
          </a:p>
          <a:p>
            <a:pPr lvl="1"/>
            <a:r>
              <a:rPr lang="en-US" sz="1150" dirty="0">
                <a:hlinkClick r:id="rId3"/>
              </a:rPr>
              <a:t>http://www.intel.com/content/www/us/en/solid-state-drives/ssd-data-center-tco-calculator-tool.html</a:t>
            </a:r>
            <a:endParaRPr lang="en-US" sz="1150" dirty="0"/>
          </a:p>
          <a:p>
            <a:pPr lvl="1"/>
            <a:endParaRPr lang="en-US" sz="1400" dirty="0" smtClean="0"/>
          </a:p>
          <a:p>
            <a:pPr lvl="1"/>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66968">
            <a:off x="6590896" y="3240309"/>
            <a:ext cx="1882534" cy="845545"/>
          </a:xfrm>
          <a:prstGeom prst="rect">
            <a:avLst/>
          </a:prstGeom>
        </p:spPr>
      </p:pic>
    </p:spTree>
    <p:extLst>
      <p:ext uri="{BB962C8B-B14F-4D97-AF65-F5344CB8AC3E}">
        <p14:creationId xmlns:p14="http://schemas.microsoft.com/office/powerpoint/2010/main" val="498721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677753"/>
            <a:ext cx="8166537" cy="569933"/>
          </a:xfrm>
        </p:spPr>
        <p:txBody>
          <a:bodyPr>
            <a:normAutofit fontScale="90000"/>
          </a:bodyPr>
          <a:lstStyle/>
          <a:p>
            <a:r>
              <a:rPr lang="en-US" dirty="0" smtClean="0"/>
              <a:t>Study - Four Legacy Servers into One Lenovo Intel SSD Server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1921771"/>
              </p:ext>
            </p:extLst>
          </p:nvPr>
        </p:nvGraphicFramePr>
        <p:xfrm>
          <a:off x="689777" y="1380602"/>
          <a:ext cx="4172779" cy="30935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862556" y="1851173"/>
            <a:ext cx="3891208" cy="2185214"/>
          </a:xfrm>
          <a:prstGeom prst="rect">
            <a:avLst/>
          </a:prstGeom>
          <a:noFill/>
        </p:spPr>
        <p:txBody>
          <a:bodyPr wrap="square" rtlCol="0">
            <a:spAutoFit/>
          </a:bodyPr>
          <a:lstStyle/>
          <a:p>
            <a:pPr marL="171450"/>
            <a:r>
              <a:rPr lang="en-US" dirty="0"/>
              <a:t>Lenovo ThinkServer RD650 </a:t>
            </a:r>
            <a:endParaRPr lang="en-US" dirty="0" smtClean="0"/>
          </a:p>
          <a:p>
            <a:pPr marL="631825" lvl="1" indent="-174625">
              <a:spcBef>
                <a:spcPts val="1200"/>
              </a:spcBef>
              <a:buFont typeface="Arial" panose="020B0604020202020204" pitchFamily="34" charset="0"/>
              <a:buChar char="•"/>
            </a:pPr>
            <a:r>
              <a:rPr lang="en-US" sz="1400" b="1" dirty="0" smtClean="0"/>
              <a:t>With </a:t>
            </a:r>
            <a:r>
              <a:rPr lang="en-US" sz="1400" b="1" dirty="0"/>
              <a:t>six 800GB SSD</a:t>
            </a:r>
          </a:p>
          <a:p>
            <a:pPr marL="1014413" lvl="2" indent="-214313">
              <a:buFont typeface="Arial" panose="020B0604020202020204" pitchFamily="34" charset="0"/>
              <a:buChar char="•"/>
            </a:pPr>
            <a:r>
              <a:rPr lang="en-US" sz="1400" dirty="0"/>
              <a:t>Delivered work of two legacy server </a:t>
            </a:r>
            <a:r>
              <a:rPr lang="en-US" sz="1400" dirty="0" smtClean="0"/>
              <a:t>workloads</a:t>
            </a:r>
            <a:endParaRPr lang="en-US" sz="1400" dirty="0"/>
          </a:p>
          <a:p>
            <a:pPr marL="631825" indent="-169863">
              <a:spcBef>
                <a:spcPts val="1200"/>
              </a:spcBef>
              <a:buFont typeface="Arial" panose="020B0604020202020204" pitchFamily="34" charset="0"/>
              <a:buChar char="•"/>
            </a:pPr>
            <a:r>
              <a:rPr lang="en-US" sz="1400" b="1" dirty="0" smtClean="0"/>
              <a:t>With </a:t>
            </a:r>
            <a:r>
              <a:rPr lang="en-US" sz="1400" b="1" dirty="0"/>
              <a:t>four 1.6TB Intel P3700 PCIe NVMe SSDs</a:t>
            </a:r>
          </a:p>
          <a:p>
            <a:pPr marL="1014413" lvl="2" indent="-214313">
              <a:buFont typeface="Arial" panose="020B0604020202020204" pitchFamily="34" charset="0"/>
              <a:buChar char="•"/>
            </a:pPr>
            <a:r>
              <a:rPr lang="en-US" sz="1400" dirty="0"/>
              <a:t>Delivered work of four legacy server </a:t>
            </a:r>
            <a:r>
              <a:rPr lang="en-US" sz="1400" dirty="0" smtClean="0"/>
              <a:t>workloads</a:t>
            </a:r>
            <a:endParaRPr lang="en-US" sz="1400" dirty="0"/>
          </a:p>
        </p:txBody>
      </p:sp>
      <p:sp>
        <p:nvSpPr>
          <p:cNvPr id="8" name="Rectangle 7"/>
          <p:cNvSpPr/>
          <p:nvPr/>
        </p:nvSpPr>
        <p:spPr>
          <a:xfrm>
            <a:off x="1349625" y="1465209"/>
            <a:ext cx="2853085" cy="253916"/>
          </a:xfrm>
          <a:prstGeom prst="rect">
            <a:avLst/>
          </a:prstGeom>
        </p:spPr>
        <p:txBody>
          <a:bodyPr wrap="square">
            <a:spAutoFit/>
          </a:bodyPr>
          <a:lstStyle/>
          <a:p>
            <a:pPr algn="ctr" defTabSz="685800">
              <a:defRPr sz="1400" b="0" i="0" u="none" strike="noStrike" kern="1200" spc="0" baseline="0">
                <a:solidFill>
                  <a:sysClr val="windowText" lastClr="000000">
                    <a:lumMod val="65000"/>
                    <a:lumOff val="35000"/>
                  </a:sysClr>
                </a:solidFill>
                <a:latin typeface="+mn-lt"/>
                <a:ea typeface="+mn-ea"/>
                <a:cs typeface="+mn-cs"/>
              </a:defRPr>
            </a:pPr>
            <a:r>
              <a:rPr lang="en-US" sz="1050" b="1" dirty="0">
                <a:solidFill>
                  <a:sysClr val="windowText" lastClr="000000">
                    <a:lumMod val="65000"/>
                    <a:lumOff val="35000"/>
                  </a:sysClr>
                </a:solidFill>
              </a:rPr>
              <a:t>TPC- H Total </a:t>
            </a:r>
            <a:r>
              <a:rPr lang="en-US" sz="1050" b="1" dirty="0" smtClean="0">
                <a:solidFill>
                  <a:sysClr val="windowText" lastClr="000000">
                    <a:lumMod val="65000"/>
                    <a:lumOff val="35000"/>
                  </a:sysClr>
                </a:solidFill>
              </a:rPr>
              <a:t>Database Performance</a:t>
            </a:r>
            <a:endParaRPr lang="en-US" sz="1050" b="1" dirty="0">
              <a:solidFill>
                <a:sysClr val="windowText" lastClr="000000">
                  <a:lumMod val="65000"/>
                  <a:lumOff val="35000"/>
                </a:sysClr>
              </a:solidFill>
            </a:endParaRPr>
          </a:p>
        </p:txBody>
      </p:sp>
      <p:sp>
        <p:nvSpPr>
          <p:cNvPr id="7" name="TextBox 6"/>
          <p:cNvSpPr txBox="1"/>
          <p:nvPr/>
        </p:nvSpPr>
        <p:spPr>
          <a:xfrm>
            <a:off x="830658" y="4516910"/>
            <a:ext cx="3876254" cy="300082"/>
          </a:xfrm>
          <a:prstGeom prst="rect">
            <a:avLst/>
          </a:prstGeom>
          <a:noFill/>
        </p:spPr>
        <p:txBody>
          <a:bodyPr wrap="square" rtlCol="0">
            <a:spAutoFit/>
          </a:bodyPr>
          <a:lstStyle/>
          <a:p>
            <a:pPr algn="ctr"/>
            <a:r>
              <a:rPr lang="en-US" sz="675" u="sng" dirty="0"/>
              <a:t>http://www.principledtechnologies.com/Lenovo/RD650_storage_performance_0415.pdf</a:t>
            </a:r>
            <a:endParaRPr lang="en-US" sz="675" dirty="0"/>
          </a:p>
          <a:p>
            <a:pPr algn="ctr"/>
            <a:endParaRPr lang="en-US" sz="675" dirty="0"/>
          </a:p>
        </p:txBody>
      </p:sp>
    </p:spTree>
    <p:extLst>
      <p:ext uri="{BB962C8B-B14F-4D97-AF65-F5344CB8AC3E}">
        <p14:creationId xmlns:p14="http://schemas.microsoft.com/office/powerpoint/2010/main" val="384674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arrow_templat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arrow_template_16-9</Template>
  <TotalTime>877</TotalTime>
  <Words>3130</Words>
  <Application>Microsoft Office PowerPoint</Application>
  <PresentationFormat>On-screen Show (16:9)</PresentationFormat>
  <Paragraphs>175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arrow_template_16-9</vt:lpstr>
      <vt:lpstr>Opening the Door to IT Modernization− Selling Intel SSDs to replace HDDs</vt:lpstr>
      <vt:lpstr>Update Your Server’s Potential  with Intel Solid-State Disk Drives </vt:lpstr>
      <vt:lpstr>Different Technology, New Dynamics </vt:lpstr>
      <vt:lpstr>The “Big 4” for Selecting a Data Center Solid-State Drive</vt:lpstr>
      <vt:lpstr>Which is the Most Important is Application Dependent</vt:lpstr>
      <vt:lpstr>Intel SSD Differentiators – Reliability and Consistency</vt:lpstr>
      <vt:lpstr>Endurance Drives Optimal SSD Choice</vt:lpstr>
      <vt:lpstr>Sell TCO and $/IOPS</vt:lpstr>
      <vt:lpstr>Study - Four Legacy Servers into One Lenovo Intel SSD Server</vt:lpstr>
      <vt:lpstr>Intel SSDs Provide HP and Lenovo Servers with the Best Combination of Performance, Throughput, and Reliability!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Megan Fassnacht</dc:creator>
  <cp:lastModifiedBy>Deepti Apte</cp:lastModifiedBy>
  <cp:revision>36</cp:revision>
  <dcterms:created xsi:type="dcterms:W3CDTF">2013-05-29T15:32:45Z</dcterms:created>
  <dcterms:modified xsi:type="dcterms:W3CDTF">2015-12-04T18:09:37Z</dcterms:modified>
</cp:coreProperties>
</file>